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7"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Algerian" panose="04020705040A02060702" pitchFamily="82" charset="0"/>
      <p:regular r:id="rId13"/>
    </p:embeddedFont>
    <p:embeddedFont>
      <p:font typeface="Garet" panose="020B0604020202020204" charset="0"/>
      <p:regular r:id="rId14"/>
    </p:embeddedFont>
    <p:embeddedFont>
      <p:font typeface="Garet Bold" panose="020B0604020202020204" charset="0"/>
      <p:regular r:id="rId15"/>
    </p:embeddedFont>
    <p:embeddedFont>
      <p:font typeface="Inter" panose="020B0604020202020204" charset="0"/>
      <p:regular r:id="rId16"/>
    </p:embeddedFont>
    <p:embeddedFont>
      <p:font typeface="Inter Bold" panose="020B0604020202020204" charset="0"/>
      <p:regular r:id="rId17"/>
    </p:embeddedFont>
    <p:embeddedFont>
      <p:font typeface="Petrona Bold"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3C69"/>
    <a:srgbClr val="CBD4DC"/>
    <a:srgbClr val="B2D4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1BBAC2-CE61-454B-835B-4C183138BEB3}" v="23" dt="2026-02-11T16:10:52.3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50" d="100"/>
          <a:sy n="50" d="100"/>
        </p:scale>
        <p:origin x="946" y="2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3.fntdata"/><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rvit Rajpoot" userId="cb326d3cf2791486" providerId="LiveId" clId="{A35DEAA3-1B2D-4D00-AB9A-E5FAECE8D26F}"/>
    <pc:docChg chg="undo redo custSel addSld delSld modSld">
      <pc:chgData name="Garvit Rajpoot" userId="cb326d3cf2791486" providerId="LiveId" clId="{A35DEAA3-1B2D-4D00-AB9A-E5FAECE8D26F}" dt="2026-02-11T16:19:59.420" v="496" actId="478"/>
      <pc:docMkLst>
        <pc:docMk/>
      </pc:docMkLst>
      <pc:sldChg chg="addSp modSp mod">
        <pc:chgData name="Garvit Rajpoot" userId="cb326d3cf2791486" providerId="LiveId" clId="{A35DEAA3-1B2D-4D00-AB9A-E5FAECE8D26F}" dt="2026-02-11T16:17:47.189" v="492" actId="14100"/>
        <pc:sldMkLst>
          <pc:docMk/>
          <pc:sldMk cId="0" sldId="256"/>
        </pc:sldMkLst>
        <pc:spChg chg="mod">
          <ac:chgData name="Garvit Rajpoot" userId="cb326d3cf2791486" providerId="LiveId" clId="{A35DEAA3-1B2D-4D00-AB9A-E5FAECE8D26F}" dt="2026-02-11T15:26:34.684" v="89" actId="1036"/>
          <ac:spMkLst>
            <pc:docMk/>
            <pc:sldMk cId="0" sldId="256"/>
            <ac:spMk id="12" creationId="{00000000-0000-0000-0000-000000000000}"/>
          </ac:spMkLst>
        </pc:spChg>
        <pc:spChg chg="mod">
          <ac:chgData name="Garvit Rajpoot" userId="cb326d3cf2791486" providerId="LiveId" clId="{A35DEAA3-1B2D-4D00-AB9A-E5FAECE8D26F}" dt="2026-02-11T16:17:47.189" v="492" actId="14100"/>
          <ac:spMkLst>
            <pc:docMk/>
            <pc:sldMk cId="0" sldId="256"/>
            <ac:spMk id="16" creationId="{00000000-0000-0000-0000-000000000000}"/>
          </ac:spMkLst>
        </pc:spChg>
        <pc:spChg chg="add mod">
          <ac:chgData name="Garvit Rajpoot" userId="cb326d3cf2791486" providerId="LiveId" clId="{A35DEAA3-1B2D-4D00-AB9A-E5FAECE8D26F}" dt="2026-02-11T16:17:47.189" v="492" actId="14100"/>
          <ac:spMkLst>
            <pc:docMk/>
            <pc:sldMk cId="0" sldId="256"/>
            <ac:spMk id="17" creationId="{D0CF11DC-9358-5705-29C4-12F395718ED9}"/>
          </ac:spMkLst>
        </pc:spChg>
        <pc:spChg chg="add mod">
          <ac:chgData name="Garvit Rajpoot" userId="cb326d3cf2791486" providerId="LiveId" clId="{A35DEAA3-1B2D-4D00-AB9A-E5FAECE8D26F}" dt="2026-02-11T15:26:34.684" v="89" actId="1036"/>
          <ac:spMkLst>
            <pc:docMk/>
            <pc:sldMk cId="0" sldId="256"/>
            <ac:spMk id="18" creationId="{BBF61B72-FF20-377E-3BEF-3620F98BA3DD}"/>
          </ac:spMkLst>
        </pc:spChg>
        <pc:grpChg chg="mod">
          <ac:chgData name="Garvit Rajpoot" userId="cb326d3cf2791486" providerId="LiveId" clId="{A35DEAA3-1B2D-4D00-AB9A-E5FAECE8D26F}" dt="2026-02-11T15:26:34.684" v="89" actId="1036"/>
          <ac:grpSpMkLst>
            <pc:docMk/>
            <pc:sldMk cId="0" sldId="256"/>
            <ac:grpSpMk id="3" creationId="{00000000-0000-0000-0000-000000000000}"/>
          </ac:grpSpMkLst>
        </pc:grpChg>
      </pc:sldChg>
      <pc:sldChg chg="modSp mod">
        <pc:chgData name="Garvit Rajpoot" userId="cb326d3cf2791486" providerId="LiveId" clId="{A35DEAA3-1B2D-4D00-AB9A-E5FAECE8D26F}" dt="2026-02-11T16:17:00.481" v="483" actId="1035"/>
        <pc:sldMkLst>
          <pc:docMk/>
          <pc:sldMk cId="0" sldId="257"/>
        </pc:sldMkLst>
        <pc:spChg chg="mod">
          <ac:chgData name="Garvit Rajpoot" userId="cb326d3cf2791486" providerId="LiveId" clId="{A35DEAA3-1B2D-4D00-AB9A-E5FAECE8D26F}" dt="2026-02-11T15:31:42.190" v="122" actId="1036"/>
          <ac:spMkLst>
            <pc:docMk/>
            <pc:sldMk cId="0" sldId="257"/>
            <ac:spMk id="10" creationId="{00000000-0000-0000-0000-000000000000}"/>
          </ac:spMkLst>
        </pc:spChg>
        <pc:spChg chg="mod">
          <ac:chgData name="Garvit Rajpoot" userId="cb326d3cf2791486" providerId="LiveId" clId="{A35DEAA3-1B2D-4D00-AB9A-E5FAECE8D26F}" dt="2026-02-11T15:31:15.903" v="103" actId="1035"/>
          <ac:spMkLst>
            <pc:docMk/>
            <pc:sldMk cId="0" sldId="257"/>
            <ac:spMk id="11" creationId="{00000000-0000-0000-0000-000000000000}"/>
          </ac:spMkLst>
        </pc:spChg>
        <pc:spChg chg="mod">
          <ac:chgData name="Garvit Rajpoot" userId="cb326d3cf2791486" providerId="LiveId" clId="{A35DEAA3-1B2D-4D00-AB9A-E5FAECE8D26F}" dt="2026-02-11T16:17:00.481" v="483" actId="1035"/>
          <ac:spMkLst>
            <pc:docMk/>
            <pc:sldMk cId="0" sldId="257"/>
            <ac:spMk id="13" creationId="{00000000-0000-0000-0000-000000000000}"/>
          </ac:spMkLst>
        </pc:spChg>
        <pc:spChg chg="mod">
          <ac:chgData name="Garvit Rajpoot" userId="cb326d3cf2791486" providerId="LiveId" clId="{A35DEAA3-1B2D-4D00-AB9A-E5FAECE8D26F}" dt="2026-02-11T16:17:00.481" v="483" actId="1035"/>
          <ac:spMkLst>
            <pc:docMk/>
            <pc:sldMk cId="0" sldId="257"/>
            <ac:spMk id="14" creationId="{00000000-0000-0000-0000-000000000000}"/>
          </ac:spMkLst>
        </pc:spChg>
        <pc:spChg chg="mod">
          <ac:chgData name="Garvit Rajpoot" userId="cb326d3cf2791486" providerId="LiveId" clId="{A35DEAA3-1B2D-4D00-AB9A-E5FAECE8D26F}" dt="2026-02-11T16:17:00.481" v="483" actId="1035"/>
          <ac:spMkLst>
            <pc:docMk/>
            <pc:sldMk cId="0" sldId="257"/>
            <ac:spMk id="15" creationId="{00000000-0000-0000-0000-000000000000}"/>
          </ac:spMkLst>
        </pc:spChg>
        <pc:spChg chg="mod">
          <ac:chgData name="Garvit Rajpoot" userId="cb326d3cf2791486" providerId="LiveId" clId="{A35DEAA3-1B2D-4D00-AB9A-E5FAECE8D26F}" dt="2026-02-11T16:17:00.481" v="483" actId="1035"/>
          <ac:spMkLst>
            <pc:docMk/>
            <pc:sldMk cId="0" sldId="257"/>
            <ac:spMk id="16" creationId="{00000000-0000-0000-0000-000000000000}"/>
          </ac:spMkLst>
        </pc:spChg>
        <pc:spChg chg="mod">
          <ac:chgData name="Garvit Rajpoot" userId="cb326d3cf2791486" providerId="LiveId" clId="{A35DEAA3-1B2D-4D00-AB9A-E5FAECE8D26F}" dt="2026-02-10T12:23:39.625" v="0" actId="113"/>
          <ac:spMkLst>
            <pc:docMk/>
            <pc:sldMk cId="0" sldId="257"/>
            <ac:spMk id="17" creationId="{00000000-0000-0000-0000-000000000000}"/>
          </ac:spMkLst>
        </pc:spChg>
      </pc:sldChg>
      <pc:sldChg chg="modSp del mod">
        <pc:chgData name="Garvit Rajpoot" userId="cb326d3cf2791486" providerId="LiveId" clId="{A35DEAA3-1B2D-4D00-AB9A-E5FAECE8D26F}" dt="2026-02-11T16:19:15.328" v="495" actId="2696"/>
        <pc:sldMkLst>
          <pc:docMk/>
          <pc:sldMk cId="0" sldId="258"/>
        </pc:sldMkLst>
        <pc:spChg chg="mod">
          <ac:chgData name="Garvit Rajpoot" userId="cb326d3cf2791486" providerId="LiveId" clId="{A35DEAA3-1B2D-4D00-AB9A-E5FAECE8D26F}" dt="2026-02-11T15:36:21.893" v="124" actId="14100"/>
          <ac:spMkLst>
            <pc:docMk/>
            <pc:sldMk cId="0" sldId="258"/>
            <ac:spMk id="16" creationId="{00000000-0000-0000-0000-000000000000}"/>
          </ac:spMkLst>
        </pc:spChg>
        <pc:spChg chg="mod">
          <ac:chgData name="Garvit Rajpoot" userId="cb326d3cf2791486" providerId="LiveId" clId="{A35DEAA3-1B2D-4D00-AB9A-E5FAECE8D26F}" dt="2026-02-11T15:36:21.893" v="124" actId="14100"/>
          <ac:spMkLst>
            <pc:docMk/>
            <pc:sldMk cId="0" sldId="258"/>
            <ac:spMk id="17" creationId="{00000000-0000-0000-0000-000000000000}"/>
          </ac:spMkLst>
        </pc:spChg>
        <pc:spChg chg="mod">
          <ac:chgData name="Garvit Rajpoot" userId="cb326d3cf2791486" providerId="LiveId" clId="{A35DEAA3-1B2D-4D00-AB9A-E5FAECE8D26F}" dt="2026-02-11T15:36:21.893" v="124" actId="14100"/>
          <ac:spMkLst>
            <pc:docMk/>
            <pc:sldMk cId="0" sldId="258"/>
            <ac:spMk id="18" creationId="{00000000-0000-0000-0000-000000000000}"/>
          </ac:spMkLst>
        </pc:spChg>
        <pc:spChg chg="mod">
          <ac:chgData name="Garvit Rajpoot" userId="cb326d3cf2791486" providerId="LiveId" clId="{A35DEAA3-1B2D-4D00-AB9A-E5FAECE8D26F}" dt="2026-02-11T15:36:21.893" v="124" actId="14100"/>
          <ac:spMkLst>
            <pc:docMk/>
            <pc:sldMk cId="0" sldId="258"/>
            <ac:spMk id="23" creationId="{00000000-0000-0000-0000-000000000000}"/>
          </ac:spMkLst>
        </pc:spChg>
        <pc:spChg chg="mod">
          <ac:chgData name="Garvit Rajpoot" userId="cb326d3cf2791486" providerId="LiveId" clId="{A35DEAA3-1B2D-4D00-AB9A-E5FAECE8D26F}" dt="2026-02-11T15:36:21.893" v="124" actId="14100"/>
          <ac:spMkLst>
            <pc:docMk/>
            <pc:sldMk cId="0" sldId="258"/>
            <ac:spMk id="24" creationId="{00000000-0000-0000-0000-000000000000}"/>
          </ac:spMkLst>
        </pc:spChg>
        <pc:spChg chg="mod">
          <ac:chgData name="Garvit Rajpoot" userId="cb326d3cf2791486" providerId="LiveId" clId="{A35DEAA3-1B2D-4D00-AB9A-E5FAECE8D26F}" dt="2026-02-11T15:36:21.893" v="124" actId="14100"/>
          <ac:spMkLst>
            <pc:docMk/>
            <pc:sldMk cId="0" sldId="258"/>
            <ac:spMk id="30" creationId="{00000000-0000-0000-0000-000000000000}"/>
          </ac:spMkLst>
        </pc:spChg>
        <pc:spChg chg="mod">
          <ac:chgData name="Garvit Rajpoot" userId="cb326d3cf2791486" providerId="LiveId" clId="{A35DEAA3-1B2D-4D00-AB9A-E5FAECE8D26F}" dt="2026-02-11T15:36:21.893" v="124" actId="14100"/>
          <ac:spMkLst>
            <pc:docMk/>
            <pc:sldMk cId="0" sldId="258"/>
            <ac:spMk id="31" creationId="{00000000-0000-0000-0000-000000000000}"/>
          </ac:spMkLst>
        </pc:spChg>
        <pc:spChg chg="mod">
          <ac:chgData name="Garvit Rajpoot" userId="cb326d3cf2791486" providerId="LiveId" clId="{A35DEAA3-1B2D-4D00-AB9A-E5FAECE8D26F}" dt="2026-02-11T15:36:21.893" v="124" actId="14100"/>
          <ac:spMkLst>
            <pc:docMk/>
            <pc:sldMk cId="0" sldId="258"/>
            <ac:spMk id="32" creationId="{00000000-0000-0000-0000-000000000000}"/>
          </ac:spMkLst>
        </pc:spChg>
        <pc:spChg chg="mod">
          <ac:chgData name="Garvit Rajpoot" userId="cb326d3cf2791486" providerId="LiveId" clId="{A35DEAA3-1B2D-4D00-AB9A-E5FAECE8D26F}" dt="2026-02-11T15:36:21.893" v="124" actId="14100"/>
          <ac:spMkLst>
            <pc:docMk/>
            <pc:sldMk cId="0" sldId="258"/>
            <ac:spMk id="38" creationId="{00000000-0000-0000-0000-000000000000}"/>
          </ac:spMkLst>
        </pc:spChg>
        <pc:spChg chg="mod">
          <ac:chgData name="Garvit Rajpoot" userId="cb326d3cf2791486" providerId="LiveId" clId="{A35DEAA3-1B2D-4D00-AB9A-E5FAECE8D26F}" dt="2026-02-11T15:36:21.893" v="124" actId="14100"/>
          <ac:spMkLst>
            <pc:docMk/>
            <pc:sldMk cId="0" sldId="258"/>
            <ac:spMk id="39" creationId="{00000000-0000-0000-0000-000000000000}"/>
          </ac:spMkLst>
        </pc:spChg>
        <pc:spChg chg="mod">
          <ac:chgData name="Garvit Rajpoot" userId="cb326d3cf2791486" providerId="LiveId" clId="{A35DEAA3-1B2D-4D00-AB9A-E5FAECE8D26F}" dt="2026-02-10T12:23:46.757" v="1" actId="113"/>
          <ac:spMkLst>
            <pc:docMk/>
            <pc:sldMk cId="0" sldId="258"/>
            <ac:spMk id="40" creationId="{00000000-0000-0000-0000-000000000000}"/>
          </ac:spMkLst>
        </pc:spChg>
      </pc:sldChg>
      <pc:sldChg chg="modSp mod">
        <pc:chgData name="Garvit Rajpoot" userId="cb326d3cf2791486" providerId="LiveId" clId="{A35DEAA3-1B2D-4D00-AB9A-E5FAECE8D26F}" dt="2026-02-10T12:23:50.673" v="2" actId="113"/>
        <pc:sldMkLst>
          <pc:docMk/>
          <pc:sldMk cId="0" sldId="259"/>
        </pc:sldMkLst>
        <pc:spChg chg="mod">
          <ac:chgData name="Garvit Rajpoot" userId="cb326d3cf2791486" providerId="LiveId" clId="{A35DEAA3-1B2D-4D00-AB9A-E5FAECE8D26F}" dt="2026-02-10T12:23:50.673" v="2" actId="113"/>
          <ac:spMkLst>
            <pc:docMk/>
            <pc:sldMk cId="0" sldId="259"/>
            <ac:spMk id="49" creationId="{00000000-0000-0000-0000-000000000000}"/>
          </ac:spMkLst>
        </pc:spChg>
      </pc:sldChg>
      <pc:sldChg chg="modSp mod">
        <pc:chgData name="Garvit Rajpoot" userId="cb326d3cf2791486" providerId="LiveId" clId="{A35DEAA3-1B2D-4D00-AB9A-E5FAECE8D26F}" dt="2026-02-10T12:23:54.236" v="3" actId="113"/>
        <pc:sldMkLst>
          <pc:docMk/>
          <pc:sldMk cId="0" sldId="260"/>
        </pc:sldMkLst>
        <pc:spChg chg="mod">
          <ac:chgData name="Garvit Rajpoot" userId="cb326d3cf2791486" providerId="LiveId" clId="{A35DEAA3-1B2D-4D00-AB9A-E5FAECE8D26F}" dt="2026-02-10T12:23:54.236" v="3" actId="113"/>
          <ac:spMkLst>
            <pc:docMk/>
            <pc:sldMk cId="0" sldId="260"/>
            <ac:spMk id="21" creationId="{00000000-0000-0000-0000-000000000000}"/>
          </ac:spMkLst>
        </pc:spChg>
      </pc:sldChg>
      <pc:sldChg chg="modSp mod">
        <pc:chgData name="Garvit Rajpoot" userId="cb326d3cf2791486" providerId="LiveId" clId="{A35DEAA3-1B2D-4D00-AB9A-E5FAECE8D26F}" dt="2026-02-10T12:24:00.003" v="4" actId="113"/>
        <pc:sldMkLst>
          <pc:docMk/>
          <pc:sldMk cId="0" sldId="261"/>
        </pc:sldMkLst>
        <pc:spChg chg="mod">
          <ac:chgData name="Garvit Rajpoot" userId="cb326d3cf2791486" providerId="LiveId" clId="{A35DEAA3-1B2D-4D00-AB9A-E5FAECE8D26F}" dt="2026-02-10T12:24:00.003" v="4" actId="113"/>
          <ac:spMkLst>
            <pc:docMk/>
            <pc:sldMk cId="0" sldId="261"/>
            <ac:spMk id="34" creationId="{00000000-0000-0000-0000-000000000000}"/>
          </ac:spMkLst>
        </pc:spChg>
      </pc:sldChg>
      <pc:sldChg chg="modSp mod">
        <pc:chgData name="Garvit Rajpoot" userId="cb326d3cf2791486" providerId="LiveId" clId="{A35DEAA3-1B2D-4D00-AB9A-E5FAECE8D26F}" dt="2026-02-10T12:24:03.155" v="5" actId="113"/>
        <pc:sldMkLst>
          <pc:docMk/>
          <pc:sldMk cId="0" sldId="262"/>
        </pc:sldMkLst>
        <pc:spChg chg="mod">
          <ac:chgData name="Garvit Rajpoot" userId="cb326d3cf2791486" providerId="LiveId" clId="{A35DEAA3-1B2D-4D00-AB9A-E5FAECE8D26F}" dt="2026-02-10T12:24:03.155" v="5" actId="113"/>
          <ac:spMkLst>
            <pc:docMk/>
            <pc:sldMk cId="0" sldId="262"/>
            <ac:spMk id="30" creationId="{00000000-0000-0000-0000-000000000000}"/>
          </ac:spMkLst>
        </pc:spChg>
      </pc:sldChg>
      <pc:sldChg chg="modSp mod">
        <pc:chgData name="Garvit Rajpoot" userId="cb326d3cf2791486" providerId="LiveId" clId="{A35DEAA3-1B2D-4D00-AB9A-E5FAECE8D26F}" dt="2026-02-10T12:24:08.432" v="6" actId="113"/>
        <pc:sldMkLst>
          <pc:docMk/>
          <pc:sldMk cId="0" sldId="263"/>
        </pc:sldMkLst>
        <pc:spChg chg="mod">
          <ac:chgData name="Garvit Rajpoot" userId="cb326d3cf2791486" providerId="LiveId" clId="{A35DEAA3-1B2D-4D00-AB9A-E5FAECE8D26F}" dt="2026-02-10T12:24:08.432" v="6" actId="113"/>
          <ac:spMkLst>
            <pc:docMk/>
            <pc:sldMk cId="0" sldId="263"/>
            <ac:spMk id="60" creationId="{00000000-0000-0000-0000-000000000000}"/>
          </ac:spMkLst>
        </pc:spChg>
      </pc:sldChg>
      <pc:sldChg chg="modSp mod">
        <pc:chgData name="Garvit Rajpoot" userId="cb326d3cf2791486" providerId="LiveId" clId="{A35DEAA3-1B2D-4D00-AB9A-E5FAECE8D26F}" dt="2026-02-10T12:24:16.929" v="8" actId="113"/>
        <pc:sldMkLst>
          <pc:docMk/>
          <pc:sldMk cId="0" sldId="264"/>
        </pc:sldMkLst>
        <pc:spChg chg="mod">
          <ac:chgData name="Garvit Rajpoot" userId="cb326d3cf2791486" providerId="LiveId" clId="{A35DEAA3-1B2D-4D00-AB9A-E5FAECE8D26F}" dt="2026-02-10T12:24:16.929" v="8" actId="113"/>
          <ac:spMkLst>
            <pc:docMk/>
            <pc:sldMk cId="0" sldId="264"/>
            <ac:spMk id="15" creationId="{00000000-0000-0000-0000-000000000000}"/>
          </ac:spMkLst>
        </pc:spChg>
      </pc:sldChg>
      <pc:sldChg chg="addSp modSp mod">
        <pc:chgData name="Garvit Rajpoot" userId="cb326d3cf2791486" providerId="LiveId" clId="{A35DEAA3-1B2D-4D00-AB9A-E5FAECE8D26F}" dt="2026-02-11T16:14:38.632" v="464" actId="1036"/>
        <pc:sldMkLst>
          <pc:docMk/>
          <pc:sldMk cId="0" sldId="265"/>
        </pc:sldMkLst>
        <pc:spChg chg="mod">
          <ac:chgData name="Garvit Rajpoot" userId="cb326d3cf2791486" providerId="LiveId" clId="{A35DEAA3-1B2D-4D00-AB9A-E5FAECE8D26F}" dt="2026-02-11T16:08:16.876" v="416" actId="1035"/>
          <ac:spMkLst>
            <pc:docMk/>
            <pc:sldMk cId="0" sldId="265"/>
            <ac:spMk id="10" creationId="{00000000-0000-0000-0000-000000000000}"/>
          </ac:spMkLst>
        </pc:spChg>
        <pc:spChg chg="add">
          <ac:chgData name="Garvit Rajpoot" userId="cb326d3cf2791486" providerId="LiveId" clId="{A35DEAA3-1B2D-4D00-AB9A-E5FAECE8D26F}" dt="2026-02-11T16:09:15.125" v="417"/>
          <ac:spMkLst>
            <pc:docMk/>
            <pc:sldMk cId="0" sldId="265"/>
            <ac:spMk id="15" creationId="{BE58F808-9F12-09B6-DCDE-2BFF5B21DCCE}"/>
          </ac:spMkLst>
        </pc:spChg>
        <pc:spChg chg="add">
          <ac:chgData name="Garvit Rajpoot" userId="cb326d3cf2791486" providerId="LiveId" clId="{A35DEAA3-1B2D-4D00-AB9A-E5FAECE8D26F}" dt="2026-02-11T16:09:20.426" v="418"/>
          <ac:spMkLst>
            <pc:docMk/>
            <pc:sldMk cId="0" sldId="265"/>
            <ac:spMk id="16" creationId="{49EE9F03-5D84-AF61-7C17-E9DDA8E97193}"/>
          </ac:spMkLst>
        </pc:spChg>
        <pc:spChg chg="mod">
          <ac:chgData name="Garvit Rajpoot" userId="cb326d3cf2791486" providerId="LiveId" clId="{A35DEAA3-1B2D-4D00-AB9A-E5FAECE8D26F}" dt="2026-02-11T16:14:38.632" v="464" actId="1036"/>
          <ac:spMkLst>
            <pc:docMk/>
            <pc:sldMk cId="0" sldId="265"/>
            <ac:spMk id="17" creationId="{00000000-0000-0000-0000-000000000000}"/>
          </ac:spMkLst>
        </pc:spChg>
        <pc:spChg chg="mod">
          <ac:chgData name="Garvit Rajpoot" userId="cb326d3cf2791486" providerId="LiveId" clId="{A35DEAA3-1B2D-4D00-AB9A-E5FAECE8D26F}" dt="2026-02-11T16:14:38.632" v="464" actId="1036"/>
          <ac:spMkLst>
            <pc:docMk/>
            <pc:sldMk cId="0" sldId="265"/>
            <ac:spMk id="18" creationId="{00000000-0000-0000-0000-000000000000}"/>
          </ac:spMkLst>
        </pc:spChg>
        <pc:spChg chg="add">
          <ac:chgData name="Garvit Rajpoot" userId="cb326d3cf2791486" providerId="LiveId" clId="{A35DEAA3-1B2D-4D00-AB9A-E5FAECE8D26F}" dt="2026-02-11T16:09:37.770" v="419"/>
          <ac:spMkLst>
            <pc:docMk/>
            <pc:sldMk cId="0" sldId="265"/>
            <ac:spMk id="22" creationId="{55A27210-88A0-AB4C-CAAE-9430FE03614A}"/>
          </ac:spMkLst>
        </pc:spChg>
        <pc:spChg chg="add">
          <ac:chgData name="Garvit Rajpoot" userId="cb326d3cf2791486" providerId="LiveId" clId="{A35DEAA3-1B2D-4D00-AB9A-E5FAECE8D26F}" dt="2026-02-11T16:10:07.211" v="425"/>
          <ac:spMkLst>
            <pc:docMk/>
            <pc:sldMk cId="0" sldId="265"/>
            <ac:spMk id="23" creationId="{E2CCDF62-B115-DF42-4D4D-F837B6D2E73A}"/>
          </ac:spMkLst>
        </pc:spChg>
        <pc:spChg chg="mod">
          <ac:chgData name="Garvit Rajpoot" userId="cb326d3cf2791486" providerId="LiveId" clId="{A35DEAA3-1B2D-4D00-AB9A-E5FAECE8D26F}" dt="2026-02-11T16:14:38.632" v="464" actId="1036"/>
          <ac:spMkLst>
            <pc:docMk/>
            <pc:sldMk cId="0" sldId="265"/>
            <ac:spMk id="24" creationId="{00000000-0000-0000-0000-000000000000}"/>
          </ac:spMkLst>
        </pc:spChg>
        <pc:spChg chg="mod">
          <ac:chgData name="Garvit Rajpoot" userId="cb326d3cf2791486" providerId="LiveId" clId="{A35DEAA3-1B2D-4D00-AB9A-E5FAECE8D26F}" dt="2026-02-11T16:14:38.632" v="464" actId="1036"/>
          <ac:spMkLst>
            <pc:docMk/>
            <pc:sldMk cId="0" sldId="265"/>
            <ac:spMk id="25" creationId="{00000000-0000-0000-0000-000000000000}"/>
          </ac:spMkLst>
        </pc:spChg>
        <pc:spChg chg="mod">
          <ac:chgData name="Garvit Rajpoot" userId="cb326d3cf2791486" providerId="LiveId" clId="{A35DEAA3-1B2D-4D00-AB9A-E5FAECE8D26F}" dt="2026-02-11T16:14:38.632" v="464" actId="1036"/>
          <ac:spMkLst>
            <pc:docMk/>
            <pc:sldMk cId="0" sldId="265"/>
            <ac:spMk id="29" creationId="{00000000-0000-0000-0000-000000000000}"/>
          </ac:spMkLst>
        </pc:spChg>
        <pc:spChg chg="mod">
          <ac:chgData name="Garvit Rajpoot" userId="cb326d3cf2791486" providerId="LiveId" clId="{A35DEAA3-1B2D-4D00-AB9A-E5FAECE8D26F}" dt="2026-02-11T16:14:38.632" v="464" actId="1036"/>
          <ac:spMkLst>
            <pc:docMk/>
            <pc:sldMk cId="0" sldId="265"/>
            <ac:spMk id="30" creationId="{00000000-0000-0000-0000-000000000000}"/>
          </ac:spMkLst>
        </pc:spChg>
        <pc:spChg chg="add">
          <ac:chgData name="Garvit Rajpoot" userId="cb326d3cf2791486" providerId="LiveId" clId="{A35DEAA3-1B2D-4D00-AB9A-E5FAECE8D26F}" dt="2026-02-11T16:10:14.033" v="426"/>
          <ac:spMkLst>
            <pc:docMk/>
            <pc:sldMk cId="0" sldId="265"/>
            <ac:spMk id="31" creationId="{781BF474-2722-5B45-2782-E5A92B0BF522}"/>
          </ac:spMkLst>
        </pc:spChg>
        <pc:spChg chg="add">
          <ac:chgData name="Garvit Rajpoot" userId="cb326d3cf2791486" providerId="LiveId" clId="{A35DEAA3-1B2D-4D00-AB9A-E5FAECE8D26F}" dt="2026-02-11T16:10:20.312" v="427"/>
          <ac:spMkLst>
            <pc:docMk/>
            <pc:sldMk cId="0" sldId="265"/>
            <ac:spMk id="32" creationId="{CE4D652C-C072-64C7-EC06-DA88A91F4189}"/>
          </ac:spMkLst>
        </pc:spChg>
        <pc:spChg chg="mod">
          <ac:chgData name="Garvit Rajpoot" userId="cb326d3cf2791486" providerId="LiveId" clId="{A35DEAA3-1B2D-4D00-AB9A-E5FAECE8D26F}" dt="2026-02-10T12:24:13.109" v="7" actId="113"/>
          <ac:spMkLst>
            <pc:docMk/>
            <pc:sldMk cId="0" sldId="265"/>
            <ac:spMk id="34" creationId="{00000000-0000-0000-0000-000000000000}"/>
          </ac:spMkLst>
        </pc:spChg>
        <pc:grpChg chg="mod">
          <ac:chgData name="Garvit Rajpoot" userId="cb326d3cf2791486" providerId="LiveId" clId="{A35DEAA3-1B2D-4D00-AB9A-E5FAECE8D26F}" dt="2026-02-11T16:14:38.632" v="464" actId="1036"/>
          <ac:grpSpMkLst>
            <pc:docMk/>
            <pc:sldMk cId="0" sldId="265"/>
            <ac:grpSpMk id="12" creationId="{00000000-0000-0000-0000-000000000000}"/>
          </ac:grpSpMkLst>
        </pc:grpChg>
        <pc:grpChg chg="mod">
          <ac:chgData name="Garvit Rajpoot" userId="cb326d3cf2791486" providerId="LiveId" clId="{A35DEAA3-1B2D-4D00-AB9A-E5FAECE8D26F}" dt="2026-02-11T16:14:38.632" v="464" actId="1036"/>
          <ac:grpSpMkLst>
            <pc:docMk/>
            <pc:sldMk cId="0" sldId="265"/>
            <ac:grpSpMk id="19" creationId="{00000000-0000-0000-0000-000000000000}"/>
          </ac:grpSpMkLst>
        </pc:grpChg>
        <pc:grpChg chg="mod">
          <ac:chgData name="Garvit Rajpoot" userId="cb326d3cf2791486" providerId="LiveId" clId="{A35DEAA3-1B2D-4D00-AB9A-E5FAECE8D26F}" dt="2026-02-11T16:14:38.632" v="464" actId="1036"/>
          <ac:grpSpMkLst>
            <pc:docMk/>
            <pc:sldMk cId="0" sldId="265"/>
            <ac:grpSpMk id="26" creationId="{00000000-0000-0000-0000-000000000000}"/>
          </ac:grpSpMkLst>
        </pc:grpChg>
      </pc:sldChg>
      <pc:sldChg chg="delSp modSp mod">
        <pc:chgData name="Garvit Rajpoot" userId="cb326d3cf2791486" providerId="LiveId" clId="{A35DEAA3-1B2D-4D00-AB9A-E5FAECE8D26F}" dt="2026-02-11T16:19:59.420" v="496" actId="478"/>
        <pc:sldMkLst>
          <pc:docMk/>
          <pc:sldMk cId="0" sldId="266"/>
        </pc:sldMkLst>
        <pc:spChg chg="del">
          <ac:chgData name="Garvit Rajpoot" userId="cb326d3cf2791486" providerId="LiveId" clId="{A35DEAA3-1B2D-4D00-AB9A-E5FAECE8D26F}" dt="2026-02-11T16:15:14.869" v="465" actId="478"/>
          <ac:spMkLst>
            <pc:docMk/>
            <pc:sldMk cId="0" sldId="266"/>
            <ac:spMk id="3" creationId="{00000000-0000-0000-0000-000000000000}"/>
          </ac:spMkLst>
        </pc:spChg>
        <pc:spChg chg="mod">
          <ac:chgData name="Garvit Rajpoot" userId="cb326d3cf2791486" providerId="LiveId" clId="{A35DEAA3-1B2D-4D00-AB9A-E5FAECE8D26F}" dt="2026-02-11T16:15:32.246" v="479" actId="1076"/>
          <ac:spMkLst>
            <pc:docMk/>
            <pc:sldMk cId="0" sldId="266"/>
            <ac:spMk id="12" creationId="{00000000-0000-0000-0000-000000000000}"/>
          </ac:spMkLst>
        </pc:spChg>
        <pc:spChg chg="del">
          <ac:chgData name="Garvit Rajpoot" userId="cb326d3cf2791486" providerId="LiveId" clId="{A35DEAA3-1B2D-4D00-AB9A-E5FAECE8D26F}" dt="2026-02-11T16:15:14.869" v="465" actId="478"/>
          <ac:spMkLst>
            <pc:docMk/>
            <pc:sldMk cId="0" sldId="266"/>
            <ac:spMk id="13" creationId="{00000000-0000-0000-0000-000000000000}"/>
          </ac:spMkLst>
        </pc:spChg>
        <pc:spChg chg="del">
          <ac:chgData name="Garvit Rajpoot" userId="cb326d3cf2791486" providerId="LiveId" clId="{A35DEAA3-1B2D-4D00-AB9A-E5FAECE8D26F}" dt="2026-02-11T16:19:59.420" v="496" actId="478"/>
          <ac:spMkLst>
            <pc:docMk/>
            <pc:sldMk cId="0" sldId="266"/>
            <ac:spMk id="15" creationId="{00000000-0000-0000-0000-000000000000}"/>
          </ac:spMkLst>
        </pc:spChg>
        <pc:spChg chg="mod">
          <ac:chgData name="Garvit Rajpoot" userId="cb326d3cf2791486" providerId="LiveId" clId="{A35DEAA3-1B2D-4D00-AB9A-E5FAECE8D26F}" dt="2026-02-11T16:15:32.246" v="479" actId="1076"/>
          <ac:spMkLst>
            <pc:docMk/>
            <pc:sldMk cId="0" sldId="266"/>
            <ac:spMk id="16" creationId="{00000000-0000-0000-0000-000000000000}"/>
          </ac:spMkLst>
        </pc:spChg>
      </pc:sldChg>
      <pc:sldChg chg="addSp delSp modSp add mod">
        <pc:chgData name="Garvit Rajpoot" userId="cb326d3cf2791486" providerId="LiveId" clId="{A35DEAA3-1B2D-4D00-AB9A-E5FAECE8D26F}" dt="2026-02-11T16:19:05.481" v="494" actId="1036"/>
        <pc:sldMkLst>
          <pc:docMk/>
          <pc:sldMk cId="4060039811" sldId="267"/>
        </pc:sldMkLst>
        <pc:spChg chg="mod">
          <ac:chgData name="Garvit Rajpoot" userId="cb326d3cf2791486" providerId="LiveId" clId="{A35DEAA3-1B2D-4D00-AB9A-E5FAECE8D26F}" dt="2026-02-11T15:51:45.384" v="154" actId="20577"/>
          <ac:spMkLst>
            <pc:docMk/>
            <pc:sldMk cId="4060039811" sldId="267"/>
            <ac:spMk id="2" creationId="{A02BD1D7-2570-44D0-2EF1-A86807C16735}"/>
          </ac:spMkLst>
        </pc:spChg>
        <pc:spChg chg="mod">
          <ac:chgData name="Garvit Rajpoot" userId="cb326d3cf2791486" providerId="LiveId" clId="{A35DEAA3-1B2D-4D00-AB9A-E5FAECE8D26F}" dt="2026-02-11T16:19:05.481" v="494" actId="1036"/>
          <ac:spMkLst>
            <pc:docMk/>
            <pc:sldMk cId="4060039811" sldId="267"/>
            <ac:spMk id="9" creationId="{D79BBC9C-2DB1-3C6F-F3D2-9D39B68B2974}"/>
          </ac:spMkLst>
        </pc:spChg>
        <pc:spChg chg="del">
          <ac:chgData name="Garvit Rajpoot" userId="cb326d3cf2791486" providerId="LiveId" clId="{A35DEAA3-1B2D-4D00-AB9A-E5FAECE8D26F}" dt="2026-02-11T15:36:37.485" v="126" actId="478"/>
          <ac:spMkLst>
            <pc:docMk/>
            <pc:sldMk cId="4060039811" sldId="267"/>
            <ac:spMk id="16" creationId="{D3772EA3-9E17-2CBE-6A2C-988CBA0FB04C}"/>
          </ac:spMkLst>
        </pc:spChg>
        <pc:spChg chg="del">
          <ac:chgData name="Garvit Rajpoot" userId="cb326d3cf2791486" providerId="LiveId" clId="{A35DEAA3-1B2D-4D00-AB9A-E5FAECE8D26F}" dt="2026-02-11T15:36:37.485" v="126" actId="478"/>
          <ac:spMkLst>
            <pc:docMk/>
            <pc:sldMk cId="4060039811" sldId="267"/>
            <ac:spMk id="17" creationId="{42C7CDAE-EB5D-48D7-E324-46164F647B59}"/>
          </ac:spMkLst>
        </pc:spChg>
        <pc:spChg chg="del">
          <ac:chgData name="Garvit Rajpoot" userId="cb326d3cf2791486" providerId="LiveId" clId="{A35DEAA3-1B2D-4D00-AB9A-E5FAECE8D26F}" dt="2026-02-11T15:36:37.485" v="126" actId="478"/>
          <ac:spMkLst>
            <pc:docMk/>
            <pc:sldMk cId="4060039811" sldId="267"/>
            <ac:spMk id="18" creationId="{F5AD6AE9-99F7-D848-19AC-C1C2396A84D6}"/>
          </ac:spMkLst>
        </pc:spChg>
        <pc:spChg chg="del">
          <ac:chgData name="Garvit Rajpoot" userId="cb326d3cf2791486" providerId="LiveId" clId="{A35DEAA3-1B2D-4D00-AB9A-E5FAECE8D26F}" dt="2026-02-11T15:36:37.485" v="126" actId="478"/>
          <ac:spMkLst>
            <pc:docMk/>
            <pc:sldMk cId="4060039811" sldId="267"/>
            <ac:spMk id="23" creationId="{F9B2BCC0-551D-C498-815C-CA3D3C48EAA6}"/>
          </ac:spMkLst>
        </pc:spChg>
        <pc:spChg chg="del">
          <ac:chgData name="Garvit Rajpoot" userId="cb326d3cf2791486" providerId="LiveId" clId="{A35DEAA3-1B2D-4D00-AB9A-E5FAECE8D26F}" dt="2026-02-11T15:36:37.485" v="126" actId="478"/>
          <ac:spMkLst>
            <pc:docMk/>
            <pc:sldMk cId="4060039811" sldId="267"/>
            <ac:spMk id="24" creationId="{09E39C7A-F1BC-B8E0-A942-3660C8DD4036}"/>
          </ac:spMkLst>
        </pc:spChg>
        <pc:spChg chg="del">
          <ac:chgData name="Garvit Rajpoot" userId="cb326d3cf2791486" providerId="LiveId" clId="{A35DEAA3-1B2D-4D00-AB9A-E5FAECE8D26F}" dt="2026-02-11T15:36:37.485" v="126" actId="478"/>
          <ac:spMkLst>
            <pc:docMk/>
            <pc:sldMk cId="4060039811" sldId="267"/>
            <ac:spMk id="25" creationId="{7075A0A1-1234-86A9-9052-60EEAC56BBF1}"/>
          </ac:spMkLst>
        </pc:spChg>
        <pc:spChg chg="del">
          <ac:chgData name="Garvit Rajpoot" userId="cb326d3cf2791486" providerId="LiveId" clId="{A35DEAA3-1B2D-4D00-AB9A-E5FAECE8D26F}" dt="2026-02-11T15:36:37.485" v="126" actId="478"/>
          <ac:spMkLst>
            <pc:docMk/>
            <pc:sldMk cId="4060039811" sldId="267"/>
            <ac:spMk id="30" creationId="{E8605667-90F3-5206-D07B-C2D3CE55F3EA}"/>
          </ac:spMkLst>
        </pc:spChg>
        <pc:spChg chg="del">
          <ac:chgData name="Garvit Rajpoot" userId="cb326d3cf2791486" providerId="LiveId" clId="{A35DEAA3-1B2D-4D00-AB9A-E5FAECE8D26F}" dt="2026-02-11T15:36:37.485" v="126" actId="478"/>
          <ac:spMkLst>
            <pc:docMk/>
            <pc:sldMk cId="4060039811" sldId="267"/>
            <ac:spMk id="31" creationId="{45968905-F246-2B2F-9E8D-DB11EB395321}"/>
          </ac:spMkLst>
        </pc:spChg>
        <pc:spChg chg="del">
          <ac:chgData name="Garvit Rajpoot" userId="cb326d3cf2791486" providerId="LiveId" clId="{A35DEAA3-1B2D-4D00-AB9A-E5FAECE8D26F}" dt="2026-02-11T15:36:37.485" v="126" actId="478"/>
          <ac:spMkLst>
            <pc:docMk/>
            <pc:sldMk cId="4060039811" sldId="267"/>
            <ac:spMk id="32" creationId="{1F88DD9B-DA8D-2C1A-C976-7739FC2DF4BB}"/>
          </ac:spMkLst>
        </pc:spChg>
        <pc:spChg chg="del">
          <ac:chgData name="Garvit Rajpoot" userId="cb326d3cf2791486" providerId="LiveId" clId="{A35DEAA3-1B2D-4D00-AB9A-E5FAECE8D26F}" dt="2026-02-11T15:36:37.485" v="126" actId="478"/>
          <ac:spMkLst>
            <pc:docMk/>
            <pc:sldMk cId="4060039811" sldId="267"/>
            <ac:spMk id="37" creationId="{6A364BEC-C746-6313-E3F4-8D9C0B3592F5}"/>
          </ac:spMkLst>
        </pc:spChg>
        <pc:spChg chg="add del mod">
          <ac:chgData name="Garvit Rajpoot" userId="cb326d3cf2791486" providerId="LiveId" clId="{A35DEAA3-1B2D-4D00-AB9A-E5FAECE8D26F}" dt="2026-02-11T15:52:02.235" v="160" actId="22"/>
          <ac:spMkLst>
            <pc:docMk/>
            <pc:sldMk cId="4060039811" sldId="267"/>
            <ac:spMk id="44" creationId="{FA8CDFCA-D450-E2AC-BCE5-8C0BB90942B0}"/>
          </ac:spMkLst>
        </pc:spChg>
        <pc:spChg chg="add del mod">
          <ac:chgData name="Garvit Rajpoot" userId="cb326d3cf2791486" providerId="LiveId" clId="{A35DEAA3-1B2D-4D00-AB9A-E5FAECE8D26F}" dt="2026-02-11T15:52:16.121" v="163" actId="478"/>
          <ac:spMkLst>
            <pc:docMk/>
            <pc:sldMk cId="4060039811" sldId="267"/>
            <ac:spMk id="46" creationId="{F428A500-DAC8-4118-3411-DDF719F436DC}"/>
          </ac:spMkLst>
        </pc:spChg>
        <pc:spChg chg="add mod">
          <ac:chgData name="Garvit Rajpoot" userId="cb326d3cf2791486" providerId="LiveId" clId="{A35DEAA3-1B2D-4D00-AB9A-E5FAECE8D26F}" dt="2026-02-11T15:54:22.693" v="167" actId="1036"/>
          <ac:spMkLst>
            <pc:docMk/>
            <pc:sldMk cId="4060039811" sldId="267"/>
            <ac:spMk id="47" creationId="{EBA8ACE2-C65C-0872-8793-B14C8211B002}"/>
          </ac:spMkLst>
        </pc:spChg>
        <pc:spChg chg="add mod">
          <ac:chgData name="Garvit Rajpoot" userId="cb326d3cf2791486" providerId="LiveId" clId="{A35DEAA3-1B2D-4D00-AB9A-E5FAECE8D26F}" dt="2026-02-11T15:54:43.991" v="169" actId="1036"/>
          <ac:spMkLst>
            <pc:docMk/>
            <pc:sldMk cId="4060039811" sldId="267"/>
            <ac:spMk id="48" creationId="{EC24E806-9191-CFDE-67CA-23671352F8D7}"/>
          </ac:spMkLst>
        </pc:spChg>
        <pc:spChg chg="add mod">
          <ac:chgData name="Garvit Rajpoot" userId="cb326d3cf2791486" providerId="LiveId" clId="{A35DEAA3-1B2D-4D00-AB9A-E5FAECE8D26F}" dt="2026-02-11T15:54:43.991" v="169" actId="1036"/>
          <ac:spMkLst>
            <pc:docMk/>
            <pc:sldMk cId="4060039811" sldId="267"/>
            <ac:spMk id="49" creationId="{AF83E6A7-9B7B-9BE7-BA7F-9D38C19EFA44}"/>
          </ac:spMkLst>
        </pc:spChg>
        <pc:spChg chg="add mod">
          <ac:chgData name="Garvit Rajpoot" userId="cb326d3cf2791486" providerId="LiveId" clId="{A35DEAA3-1B2D-4D00-AB9A-E5FAECE8D26F}" dt="2026-02-11T15:54:43.991" v="169" actId="1036"/>
          <ac:spMkLst>
            <pc:docMk/>
            <pc:sldMk cId="4060039811" sldId="267"/>
            <ac:spMk id="50" creationId="{DC3B910C-34AF-8B2A-5102-691B8935D619}"/>
          </ac:spMkLst>
        </pc:spChg>
        <pc:spChg chg="add mod">
          <ac:chgData name="Garvit Rajpoot" userId="cb326d3cf2791486" providerId="LiveId" clId="{A35DEAA3-1B2D-4D00-AB9A-E5FAECE8D26F}" dt="2026-02-11T15:54:43.991" v="169" actId="1036"/>
          <ac:spMkLst>
            <pc:docMk/>
            <pc:sldMk cId="4060039811" sldId="267"/>
            <ac:spMk id="51" creationId="{1C48C10F-81C1-8BEE-6E9F-BD09ED576F49}"/>
          </ac:spMkLst>
        </pc:spChg>
        <pc:spChg chg="add mod">
          <ac:chgData name="Garvit Rajpoot" userId="cb326d3cf2791486" providerId="LiveId" clId="{A35DEAA3-1B2D-4D00-AB9A-E5FAECE8D26F}" dt="2026-02-11T15:54:43.991" v="169" actId="1036"/>
          <ac:spMkLst>
            <pc:docMk/>
            <pc:sldMk cId="4060039811" sldId="267"/>
            <ac:spMk id="52" creationId="{578004A2-8FA7-2ABF-F268-1A6AA0A3DD58}"/>
          </ac:spMkLst>
        </pc:spChg>
        <pc:picChg chg="add del mod">
          <ac:chgData name="Garvit Rajpoot" userId="cb326d3cf2791486" providerId="LiveId" clId="{A35DEAA3-1B2D-4D00-AB9A-E5FAECE8D26F}" dt="2026-02-11T15:54:16.982" v="164" actId="478"/>
          <ac:picMkLst>
            <pc:docMk/>
            <pc:sldMk cId="4060039811" sldId="267"/>
            <ac:picMk id="42" creationId="{276C785C-26FF-826F-3CCE-859587542A8E}"/>
          </ac:picMkLst>
        </pc:picChg>
      </pc:sldChg>
    </pc:docChg>
  </pc:docChgLst>
</pc:chgInfo>
</file>

<file path=ppt/media/image1.jpe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svg>
</file>

<file path=ppt/media/image30.svg>
</file>

<file path=ppt/media/image31.png>
</file>

<file path=ppt/media/image32.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2/11/2026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2/11/2026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2/11/2026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2/11/2026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sv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7.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7.sv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svg"/><Relationship Id="rId12" Type="http://schemas.openxmlformats.org/officeDocument/2006/relationships/image" Target="../media/image7.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6.pn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_rels/slide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6.png"/><Relationship Id="rId7" Type="http://schemas.openxmlformats.org/officeDocument/2006/relationships/image" Target="../media/image21.png"/><Relationship Id="rId12"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0.png"/><Relationship Id="rId10" Type="http://schemas.openxmlformats.org/officeDocument/2006/relationships/image" Target="../media/image24.png"/><Relationship Id="rId4" Type="http://schemas.openxmlformats.org/officeDocument/2006/relationships/image" Target="../media/image7.svg"/><Relationship Id="rId9"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6.png"/><Relationship Id="rId7" Type="http://schemas.openxmlformats.org/officeDocument/2006/relationships/image" Target="../media/image29.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8.svg"/><Relationship Id="rId11" Type="http://schemas.openxmlformats.org/officeDocument/2006/relationships/image" Target="../media/image10.pn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7.svg"/><Relationship Id="rId9"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a:p>
        </p:txBody>
      </p:sp>
      <p:grpSp>
        <p:nvGrpSpPr>
          <p:cNvPr id="3" name="Group 3"/>
          <p:cNvGrpSpPr/>
          <p:nvPr/>
        </p:nvGrpSpPr>
        <p:grpSpPr>
          <a:xfrm>
            <a:off x="1" y="1835583"/>
            <a:ext cx="1447800" cy="4351865"/>
            <a:chOff x="0" y="0"/>
            <a:chExt cx="452589" cy="1146170"/>
          </a:xfrm>
        </p:grpSpPr>
        <p:sp>
          <p:nvSpPr>
            <p:cNvPr id="4" name="Freeform 4"/>
            <p:cNvSpPr/>
            <p:nvPr/>
          </p:nvSpPr>
          <p:spPr>
            <a:xfrm>
              <a:off x="0" y="0"/>
              <a:ext cx="452589" cy="1146170"/>
            </a:xfrm>
            <a:prstGeom prst="rect">
              <a:avLst/>
            </a:prstGeom>
            <a:gradFill rotWithShape="1">
              <a:gsLst>
                <a:gs pos="0">
                  <a:srgbClr val="003060">
                    <a:alpha val="100000"/>
                  </a:srgbClr>
                </a:gs>
                <a:gs pos="100000">
                  <a:srgbClr val="003060">
                    <a:alpha val="0"/>
                  </a:srgbClr>
                </a:gs>
              </a:gsLst>
              <a:lin ang="0"/>
            </a:gradFill>
          </p:spPr>
          <p:txBody>
            <a:bodyPr/>
            <a:lstStyle/>
            <a:p>
              <a:endParaRPr lang="en-IN"/>
            </a:p>
          </p:txBody>
        </p:sp>
        <p:sp>
          <p:nvSpPr>
            <p:cNvPr id="5" name="TextBox 5"/>
            <p:cNvSpPr txBox="1"/>
            <p:nvPr/>
          </p:nvSpPr>
          <p:spPr>
            <a:xfrm>
              <a:off x="0" y="-38100"/>
              <a:ext cx="452589" cy="1184270"/>
            </a:xfrm>
            <a:prstGeom prst="rect">
              <a:avLst/>
            </a:prstGeom>
          </p:spPr>
          <p:txBody>
            <a:bodyPr lIns="50800" tIns="50800" rIns="50800" bIns="50800" rtlCol="0" anchor="ctr"/>
            <a:lstStyle/>
            <a:p>
              <a:pPr algn="ctr">
                <a:lnSpc>
                  <a:spcPts val="3360"/>
                </a:lnSpc>
              </a:pPr>
              <a:endParaRPr/>
            </a:p>
          </p:txBody>
        </p:sp>
      </p:grpSp>
      <p:grpSp>
        <p:nvGrpSpPr>
          <p:cNvPr id="6" name="Group 6"/>
          <p:cNvGrpSpPr/>
          <p:nvPr/>
        </p:nvGrpSpPr>
        <p:grpSpPr>
          <a:xfrm>
            <a:off x="10596188" y="-1"/>
            <a:ext cx="7691811" cy="10287001"/>
            <a:chOff x="0" y="0"/>
            <a:chExt cx="2131101" cy="2877034"/>
          </a:xfrm>
        </p:grpSpPr>
        <p:sp>
          <p:nvSpPr>
            <p:cNvPr id="7" name="Freeform 7"/>
            <p:cNvSpPr/>
            <p:nvPr/>
          </p:nvSpPr>
          <p:spPr>
            <a:xfrm>
              <a:off x="0" y="0"/>
              <a:ext cx="2131101" cy="2877034"/>
            </a:xfrm>
            <a:custGeom>
              <a:avLst/>
              <a:gdLst/>
              <a:ahLst/>
              <a:cxnLst/>
              <a:rect l="l" t="t" r="r" b="b"/>
              <a:pathLst>
                <a:path w="2131101" h="2877034">
                  <a:moveTo>
                    <a:pt x="0" y="0"/>
                  </a:moveTo>
                  <a:lnTo>
                    <a:pt x="2131101" y="0"/>
                  </a:lnTo>
                  <a:lnTo>
                    <a:pt x="2131101" y="2877034"/>
                  </a:lnTo>
                  <a:lnTo>
                    <a:pt x="0" y="2877034"/>
                  </a:lnTo>
                  <a:close/>
                </a:path>
              </a:pathLst>
            </a:custGeom>
            <a:gradFill rotWithShape="1">
              <a:gsLst>
                <a:gs pos="0">
                  <a:srgbClr val="003060">
                    <a:alpha val="0"/>
                  </a:srgbClr>
                </a:gs>
                <a:gs pos="50000">
                  <a:srgbClr val="003060">
                    <a:alpha val="100000"/>
                  </a:srgbClr>
                </a:gs>
                <a:gs pos="100000">
                  <a:srgbClr val="003060">
                    <a:alpha val="100000"/>
                  </a:srgbClr>
                </a:gs>
              </a:gsLst>
              <a:lin ang="0"/>
            </a:gradFill>
          </p:spPr>
          <p:txBody>
            <a:bodyPr/>
            <a:lstStyle/>
            <a:p>
              <a:endParaRPr lang="en-IN"/>
            </a:p>
          </p:txBody>
        </p:sp>
        <p:sp>
          <p:nvSpPr>
            <p:cNvPr id="8" name="TextBox 8"/>
            <p:cNvSpPr txBox="1"/>
            <p:nvPr/>
          </p:nvSpPr>
          <p:spPr>
            <a:xfrm>
              <a:off x="0" y="-38100"/>
              <a:ext cx="2131101" cy="2915134"/>
            </a:xfrm>
            <a:prstGeom prst="rect">
              <a:avLst/>
            </a:prstGeom>
          </p:spPr>
          <p:txBody>
            <a:bodyPr lIns="50800" tIns="50800" rIns="50800" bIns="50800" rtlCol="0" anchor="ctr"/>
            <a:lstStyle/>
            <a:p>
              <a:pPr algn="ctr">
                <a:lnSpc>
                  <a:spcPts val="3360"/>
                </a:lnSpc>
              </a:pPr>
              <a:endParaRPr/>
            </a:p>
          </p:txBody>
        </p:sp>
      </p:grpSp>
      <p:sp>
        <p:nvSpPr>
          <p:cNvPr id="9" name="Freeform 9"/>
          <p:cNvSpPr/>
          <p:nvPr/>
        </p:nvSpPr>
        <p:spPr>
          <a:xfrm>
            <a:off x="7806112" y="8918694"/>
            <a:ext cx="2675777" cy="679211"/>
          </a:xfrm>
          <a:custGeom>
            <a:avLst/>
            <a:gdLst/>
            <a:ahLst/>
            <a:cxnLst/>
            <a:rect l="l" t="t" r="r" b="b"/>
            <a:pathLst>
              <a:path w="2675777" h="679211">
                <a:moveTo>
                  <a:pt x="0" y="0"/>
                </a:moveTo>
                <a:lnTo>
                  <a:pt x="2675776" y="0"/>
                </a:lnTo>
                <a:lnTo>
                  <a:pt x="2675776" y="679212"/>
                </a:lnTo>
                <a:lnTo>
                  <a:pt x="0" y="6792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0" name="Freeform 10"/>
          <p:cNvSpPr/>
          <p:nvPr/>
        </p:nvSpPr>
        <p:spPr>
          <a:xfrm>
            <a:off x="17072387" y="802308"/>
            <a:ext cx="373825" cy="1489884"/>
          </a:xfrm>
          <a:custGeom>
            <a:avLst/>
            <a:gdLst/>
            <a:ahLst/>
            <a:cxnLst/>
            <a:rect l="l" t="t" r="r" b="b"/>
            <a:pathLst>
              <a:path w="373825" h="1489884">
                <a:moveTo>
                  <a:pt x="0" y="0"/>
                </a:moveTo>
                <a:lnTo>
                  <a:pt x="373826" y="0"/>
                </a:lnTo>
                <a:lnTo>
                  <a:pt x="373826" y="1489884"/>
                </a:lnTo>
                <a:lnTo>
                  <a:pt x="0" y="14898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11" name="Freeform 11"/>
          <p:cNvSpPr/>
          <p:nvPr/>
        </p:nvSpPr>
        <p:spPr>
          <a:xfrm flipH="1">
            <a:off x="9420075" y="1889681"/>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12" name="TextBox 12"/>
          <p:cNvSpPr txBox="1"/>
          <p:nvPr/>
        </p:nvSpPr>
        <p:spPr>
          <a:xfrm>
            <a:off x="1437619" y="2076987"/>
            <a:ext cx="7982455" cy="3157092"/>
          </a:xfrm>
          <a:prstGeom prst="rect">
            <a:avLst/>
          </a:prstGeom>
        </p:spPr>
        <p:txBody>
          <a:bodyPr lIns="0" tIns="0" rIns="0" bIns="0" rtlCol="0" anchor="t">
            <a:spAutoFit/>
          </a:bodyPr>
          <a:lstStyle/>
          <a:p>
            <a:pPr algn="l">
              <a:lnSpc>
                <a:spcPts val="6160"/>
              </a:lnSpc>
            </a:pPr>
            <a:r>
              <a:rPr lang="en-US" sz="6099" b="1" dirty="0">
                <a:solidFill>
                  <a:srgbClr val="003060"/>
                </a:solidFill>
                <a:latin typeface="Garet Bold"/>
                <a:ea typeface="Garet Bold"/>
                <a:cs typeface="Garet Bold"/>
                <a:sym typeface="Garet Bold"/>
              </a:rPr>
              <a:t>FOODTRENDS UNDERSTANDING CUSTOMER PREFERENCES IN FB</a:t>
            </a:r>
          </a:p>
        </p:txBody>
      </p:sp>
      <p:sp>
        <p:nvSpPr>
          <p:cNvPr id="13" name="Freeform 13"/>
          <p:cNvSpPr/>
          <p:nvPr/>
        </p:nvSpPr>
        <p:spPr>
          <a:xfrm>
            <a:off x="9130949" y="-246523"/>
            <a:ext cx="10793539" cy="10780047"/>
          </a:xfrm>
          <a:custGeom>
            <a:avLst/>
            <a:gdLst/>
            <a:ahLst/>
            <a:cxnLst/>
            <a:rect l="l" t="t" r="r" b="b"/>
            <a:pathLst>
              <a:path w="10793539" h="10780047">
                <a:moveTo>
                  <a:pt x="0" y="0"/>
                </a:moveTo>
                <a:lnTo>
                  <a:pt x="10793539" y="0"/>
                </a:lnTo>
                <a:lnTo>
                  <a:pt x="10793539" y="10780046"/>
                </a:lnTo>
                <a:lnTo>
                  <a:pt x="0" y="10780046"/>
                </a:lnTo>
                <a:lnTo>
                  <a:pt x="0" y="0"/>
                </a:lnTo>
                <a:close/>
              </a:path>
            </a:pathLst>
          </a:custGeom>
          <a:blipFill>
            <a:blip r:embed="rId9">
              <a:alphaModFix amt="75000"/>
            </a:blip>
            <a:stretch>
              <a:fillRect/>
            </a:stretch>
          </a:blipFill>
        </p:spPr>
        <p:txBody>
          <a:bodyPr/>
          <a:lstStyle/>
          <a:p>
            <a:endParaRPr lang="en-IN"/>
          </a:p>
        </p:txBody>
      </p:sp>
      <p:grpSp>
        <p:nvGrpSpPr>
          <p:cNvPr id="14" name="Group 14"/>
          <p:cNvGrpSpPr/>
          <p:nvPr/>
        </p:nvGrpSpPr>
        <p:grpSpPr>
          <a:xfrm>
            <a:off x="9753600" y="927230"/>
            <a:ext cx="8432540" cy="843254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blipFill>
              <a:blip r:embed="rId10"/>
              <a:stretch>
                <a:fillRect l="-8250" r="-8250"/>
              </a:stretch>
            </a:blipFill>
            <a:ln w="76200" cap="sq">
              <a:solidFill>
                <a:srgbClr val="FFFFFF"/>
              </a:solidFill>
              <a:prstDash val="solid"/>
              <a:miter/>
            </a:ln>
          </p:spPr>
          <p:txBody>
            <a:bodyPr/>
            <a:lstStyle/>
            <a:p>
              <a:endParaRPr lang="en-IN"/>
            </a:p>
          </p:txBody>
        </p:sp>
      </p:grpSp>
      <p:sp>
        <p:nvSpPr>
          <p:cNvPr id="16" name="TextBox 16"/>
          <p:cNvSpPr txBox="1"/>
          <p:nvPr/>
        </p:nvSpPr>
        <p:spPr>
          <a:xfrm>
            <a:off x="1466195" y="7353300"/>
            <a:ext cx="5636594" cy="469359"/>
          </a:xfrm>
          <a:prstGeom prst="rect">
            <a:avLst/>
          </a:prstGeom>
        </p:spPr>
        <p:txBody>
          <a:bodyPr wrap="square" lIns="0" tIns="0" rIns="0" bIns="0" rtlCol="0" anchor="t">
            <a:spAutoFit/>
          </a:bodyPr>
          <a:lstStyle/>
          <a:p>
            <a:pPr algn="l">
              <a:lnSpc>
                <a:spcPts val="3780"/>
              </a:lnSpc>
            </a:pPr>
            <a:r>
              <a:rPr lang="en-US" sz="2700" b="1" dirty="0">
                <a:solidFill>
                  <a:srgbClr val="0F3C69"/>
                </a:solidFill>
                <a:latin typeface="Garet"/>
                <a:ea typeface="Garet"/>
                <a:cs typeface="Garet"/>
                <a:sym typeface="Garet"/>
              </a:rPr>
              <a:t>Submitted By: Garvit Rajpoot</a:t>
            </a:r>
          </a:p>
        </p:txBody>
      </p:sp>
      <p:sp>
        <p:nvSpPr>
          <p:cNvPr id="17" name="TextBox 16">
            <a:extLst>
              <a:ext uri="{FF2B5EF4-FFF2-40B4-BE49-F238E27FC236}">
                <a16:creationId xmlns:a16="http://schemas.microsoft.com/office/drawing/2014/main" id="{D0CF11DC-9358-5705-29C4-12F395718ED9}"/>
              </a:ext>
            </a:extLst>
          </p:cNvPr>
          <p:cNvSpPr txBox="1"/>
          <p:nvPr/>
        </p:nvSpPr>
        <p:spPr>
          <a:xfrm>
            <a:off x="1466195" y="7880719"/>
            <a:ext cx="6153805" cy="469359"/>
          </a:xfrm>
          <a:prstGeom prst="rect">
            <a:avLst/>
          </a:prstGeom>
        </p:spPr>
        <p:txBody>
          <a:bodyPr wrap="square" lIns="0" tIns="0" rIns="0" bIns="0" rtlCol="0" anchor="t">
            <a:spAutoFit/>
          </a:bodyPr>
          <a:lstStyle/>
          <a:p>
            <a:pPr algn="l">
              <a:lnSpc>
                <a:spcPts val="3780"/>
              </a:lnSpc>
            </a:pPr>
            <a:r>
              <a:rPr lang="en-US" sz="2700" b="1" dirty="0">
                <a:solidFill>
                  <a:srgbClr val="0F3C69"/>
                </a:solidFill>
                <a:latin typeface="Garet"/>
                <a:ea typeface="Garet"/>
                <a:cs typeface="Garet"/>
                <a:sym typeface="Garet"/>
              </a:rPr>
              <a:t>Submitted To: Nityasree Ma’am</a:t>
            </a:r>
          </a:p>
        </p:txBody>
      </p:sp>
      <p:sp>
        <p:nvSpPr>
          <p:cNvPr id="18" name="TextBox 12">
            <a:extLst>
              <a:ext uri="{FF2B5EF4-FFF2-40B4-BE49-F238E27FC236}">
                <a16:creationId xmlns:a16="http://schemas.microsoft.com/office/drawing/2014/main" id="{BBF61B72-FF20-377E-3BEF-3620F98BA3DD}"/>
              </a:ext>
            </a:extLst>
          </p:cNvPr>
          <p:cNvSpPr txBox="1"/>
          <p:nvPr/>
        </p:nvSpPr>
        <p:spPr>
          <a:xfrm>
            <a:off x="1429801" y="5475483"/>
            <a:ext cx="7982455" cy="734817"/>
          </a:xfrm>
          <a:prstGeom prst="rect">
            <a:avLst/>
          </a:prstGeom>
        </p:spPr>
        <p:txBody>
          <a:bodyPr lIns="0" tIns="0" rIns="0" bIns="0" rtlCol="0" anchor="t">
            <a:spAutoFit/>
          </a:bodyPr>
          <a:lstStyle/>
          <a:p>
            <a:pPr algn="ctr">
              <a:lnSpc>
                <a:spcPts val="6160"/>
              </a:lnSpc>
            </a:pPr>
            <a:r>
              <a:rPr lang="en-US" sz="3600" b="1" dirty="0">
                <a:solidFill>
                  <a:srgbClr val="003060"/>
                </a:solidFill>
                <a:latin typeface="Garet Bold"/>
                <a:ea typeface="Garet Bold"/>
                <a:cs typeface="Garet Bold"/>
                <a:sym typeface="Garet Bold"/>
              </a:rPr>
              <a:t>Batch 11 (Team-B)</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a:p>
        </p:txBody>
      </p:sp>
      <p:grpSp>
        <p:nvGrpSpPr>
          <p:cNvPr id="3" name="Group 3"/>
          <p:cNvGrpSpPr/>
          <p:nvPr/>
        </p:nvGrpSpPr>
        <p:grpSpPr>
          <a:xfrm>
            <a:off x="0" y="9153815"/>
            <a:ext cx="6736385" cy="1133185"/>
            <a:chOff x="0" y="0"/>
            <a:chExt cx="1810108" cy="432026"/>
          </a:xfrm>
        </p:grpSpPr>
        <p:sp>
          <p:nvSpPr>
            <p:cNvPr id="4" name="Freeform 4"/>
            <p:cNvSpPr/>
            <p:nvPr/>
          </p:nvSpPr>
          <p:spPr>
            <a:xfrm>
              <a:off x="0" y="0"/>
              <a:ext cx="1810108" cy="432026"/>
            </a:xfrm>
            <a:prstGeom prst="rect">
              <a:avLst/>
            </a:prstGeom>
            <a:gradFill rotWithShape="1">
              <a:gsLst>
                <a:gs pos="0">
                  <a:srgbClr val="003060">
                    <a:alpha val="100000"/>
                  </a:srgbClr>
                </a:gs>
                <a:gs pos="100000">
                  <a:srgbClr val="003060">
                    <a:alpha val="0"/>
                  </a:srgbClr>
                </a:gs>
              </a:gsLst>
              <a:lin ang="0"/>
            </a:gradFill>
            <a:ln cap="sq">
              <a:noFill/>
              <a:prstDash val="solid"/>
              <a:miter/>
            </a:ln>
          </p:spPr>
          <p:txBody>
            <a:bodyPr/>
            <a:lstStyle/>
            <a:p>
              <a:endParaRPr lang="en-IN"/>
            </a:p>
          </p:txBody>
        </p:sp>
        <p:sp>
          <p:nvSpPr>
            <p:cNvPr id="5" name="TextBox 5"/>
            <p:cNvSpPr txBox="1"/>
            <p:nvPr/>
          </p:nvSpPr>
          <p:spPr>
            <a:xfrm>
              <a:off x="0" y="-57150"/>
              <a:ext cx="1810108" cy="489176"/>
            </a:xfrm>
            <a:prstGeom prst="rect">
              <a:avLst/>
            </a:prstGeom>
          </p:spPr>
          <p:txBody>
            <a:bodyPr lIns="50800" tIns="50800" rIns="50800" bIns="50800" rtlCol="0" anchor="ctr"/>
            <a:lstStyle/>
            <a:p>
              <a:pPr marL="0" lvl="0" indent="0" algn="ctr">
                <a:lnSpc>
                  <a:spcPts val="3500"/>
                </a:lnSpc>
                <a:spcBef>
                  <a:spcPct val="0"/>
                </a:spcBef>
              </a:pPr>
              <a:endParaRPr/>
            </a:p>
          </p:txBody>
        </p:sp>
      </p:grpSp>
      <p:grpSp>
        <p:nvGrpSpPr>
          <p:cNvPr id="6" name="Group 6"/>
          <p:cNvGrpSpPr/>
          <p:nvPr/>
        </p:nvGrpSpPr>
        <p:grpSpPr>
          <a:xfrm>
            <a:off x="0" y="0"/>
            <a:ext cx="8795556" cy="1109554"/>
            <a:chOff x="0" y="0"/>
            <a:chExt cx="2352441" cy="432026"/>
          </a:xfrm>
        </p:grpSpPr>
        <p:sp>
          <p:nvSpPr>
            <p:cNvPr id="7" name="Freeform 7"/>
            <p:cNvSpPr/>
            <p:nvPr/>
          </p:nvSpPr>
          <p:spPr>
            <a:xfrm>
              <a:off x="0" y="0"/>
              <a:ext cx="2352441" cy="432026"/>
            </a:xfrm>
            <a:prstGeom prst="rect">
              <a:avLst/>
            </a:prstGeom>
            <a:gradFill rotWithShape="1">
              <a:gsLst>
                <a:gs pos="0">
                  <a:srgbClr val="003060">
                    <a:alpha val="100000"/>
                  </a:srgbClr>
                </a:gs>
                <a:gs pos="100000">
                  <a:srgbClr val="003060">
                    <a:alpha val="0"/>
                  </a:srgbClr>
                </a:gs>
              </a:gsLst>
              <a:lin ang="0"/>
            </a:gradFill>
          </p:spPr>
          <p:txBody>
            <a:bodyPr/>
            <a:lstStyle/>
            <a:p>
              <a:endParaRPr lang="en-IN"/>
            </a:p>
          </p:txBody>
        </p:sp>
        <p:sp>
          <p:nvSpPr>
            <p:cNvPr id="8" name="TextBox 8"/>
            <p:cNvSpPr txBox="1"/>
            <p:nvPr/>
          </p:nvSpPr>
          <p:spPr>
            <a:xfrm>
              <a:off x="0" y="-57150"/>
              <a:ext cx="2352441" cy="489176"/>
            </a:xfrm>
            <a:prstGeom prst="rect">
              <a:avLst/>
            </a:prstGeom>
          </p:spPr>
          <p:txBody>
            <a:bodyPr lIns="50800" tIns="50800" rIns="50800" bIns="50800" rtlCol="0" anchor="ctr"/>
            <a:lstStyle/>
            <a:p>
              <a:pPr algn="ctr">
                <a:lnSpc>
                  <a:spcPts val="3500"/>
                </a:lnSpc>
              </a:pPr>
              <a:endParaRPr/>
            </a:p>
          </p:txBody>
        </p:sp>
      </p:grpSp>
      <p:sp>
        <p:nvSpPr>
          <p:cNvPr id="9" name="Freeform 9"/>
          <p:cNvSpPr/>
          <p:nvPr/>
        </p:nvSpPr>
        <p:spPr>
          <a:xfrm flipH="1">
            <a:off x="16414333" y="228229"/>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0" name="TextBox 10"/>
          <p:cNvSpPr txBox="1"/>
          <p:nvPr/>
        </p:nvSpPr>
        <p:spPr>
          <a:xfrm>
            <a:off x="921272" y="1714500"/>
            <a:ext cx="16416882" cy="636713"/>
          </a:xfrm>
          <a:prstGeom prst="rect">
            <a:avLst/>
          </a:prstGeom>
        </p:spPr>
        <p:txBody>
          <a:bodyPr wrap="square" lIns="0" tIns="0" rIns="0" bIns="0" rtlCol="0" anchor="t">
            <a:spAutoFit/>
          </a:bodyPr>
          <a:lstStyle/>
          <a:p>
            <a:pPr algn="l">
              <a:lnSpc>
                <a:spcPts val="4656"/>
              </a:lnSpc>
            </a:pPr>
            <a:r>
              <a:rPr lang="en-US" sz="4800" b="1" dirty="0">
                <a:solidFill>
                  <a:srgbClr val="003060"/>
                </a:solidFill>
                <a:latin typeface="Garet Bold"/>
                <a:ea typeface="Garet Bold"/>
                <a:cs typeface="Garet Bold"/>
                <a:sym typeface="Garet Bold"/>
              </a:rPr>
              <a:t>CONCLUSION, ACKNOWLEDGEMENT &amp; REFERENCES</a:t>
            </a:r>
          </a:p>
        </p:txBody>
      </p:sp>
      <p:sp>
        <p:nvSpPr>
          <p:cNvPr id="11" name="Freeform 11"/>
          <p:cNvSpPr/>
          <p:nvPr/>
        </p:nvSpPr>
        <p:spPr>
          <a:xfrm>
            <a:off x="1413677" y="171362"/>
            <a:ext cx="1391418" cy="861891"/>
          </a:xfrm>
          <a:custGeom>
            <a:avLst/>
            <a:gdLst/>
            <a:ahLst/>
            <a:cxnLst/>
            <a:rect l="l" t="t" r="r" b="b"/>
            <a:pathLst>
              <a:path w="1391418" h="861891">
                <a:moveTo>
                  <a:pt x="0" y="0"/>
                </a:moveTo>
                <a:lnTo>
                  <a:pt x="1391418" y="0"/>
                </a:lnTo>
                <a:lnTo>
                  <a:pt x="1391418" y="861890"/>
                </a:lnTo>
                <a:lnTo>
                  <a:pt x="0" y="861890"/>
                </a:lnTo>
                <a:lnTo>
                  <a:pt x="0" y="0"/>
                </a:lnTo>
                <a:close/>
              </a:path>
            </a:pathLst>
          </a:custGeom>
          <a:blipFill>
            <a:blip r:embed="rId5"/>
            <a:stretch>
              <a:fillRect/>
            </a:stretch>
          </a:blipFill>
        </p:spPr>
        <p:txBody>
          <a:bodyPr/>
          <a:lstStyle/>
          <a:p>
            <a:endParaRPr lang="en-IN"/>
          </a:p>
        </p:txBody>
      </p:sp>
      <p:grpSp>
        <p:nvGrpSpPr>
          <p:cNvPr id="12" name="Group 12"/>
          <p:cNvGrpSpPr/>
          <p:nvPr/>
        </p:nvGrpSpPr>
        <p:grpSpPr>
          <a:xfrm>
            <a:off x="714035" y="2735928"/>
            <a:ext cx="7210765" cy="5746208"/>
            <a:chOff x="0" y="0"/>
            <a:chExt cx="10550600" cy="2814952"/>
          </a:xfrm>
          <a:solidFill>
            <a:schemeClr val="bg1"/>
          </a:solidFill>
          <a:effectLst>
            <a:innerShdw blurRad="63500" dist="50800" dir="10800000">
              <a:prstClr val="black">
                <a:alpha val="50000"/>
              </a:prstClr>
            </a:innerShdw>
          </a:effectLst>
        </p:grpSpPr>
        <p:sp>
          <p:nvSpPr>
            <p:cNvPr id="13" name="Freeform 13"/>
            <p:cNvSpPr/>
            <p:nvPr/>
          </p:nvSpPr>
          <p:spPr>
            <a:xfrm>
              <a:off x="9190" y="18098"/>
              <a:ext cx="10532197" cy="2778733"/>
            </a:xfrm>
            <a:prstGeom prst="rect">
              <a:avLst/>
            </a:prstGeom>
            <a:grpFill/>
            <a:ln w="38100">
              <a:solidFill>
                <a:srgbClr val="B2D4E5"/>
              </a:solidFill>
            </a:ln>
            <a:scene3d>
              <a:camera prst="orthographicFront"/>
              <a:lightRig rig="threePt" dir="t"/>
            </a:scene3d>
            <a:sp3d contourW="12700">
              <a:bevelT w="165100" prst="coolSlant"/>
              <a:contourClr>
                <a:srgbClr val="0F3C69"/>
              </a:contourClr>
            </a:sp3d>
          </p:spPr>
          <p:txBody>
            <a:bodyPr/>
            <a:lstStyle/>
            <a:p>
              <a:endParaRPr lang="en-IN"/>
            </a:p>
          </p:txBody>
        </p:sp>
        <p:sp>
          <p:nvSpPr>
            <p:cNvPr id="14" name="Freeform 14"/>
            <p:cNvSpPr/>
            <p:nvPr/>
          </p:nvSpPr>
          <p:spPr>
            <a:xfrm>
              <a:off x="0" y="0"/>
              <a:ext cx="10550576" cy="2814928"/>
            </a:xfrm>
            <a:prstGeom prst="rect">
              <a:avLst/>
            </a:prstGeom>
            <a:grpFill/>
            <a:ln w="38100">
              <a:solidFill>
                <a:srgbClr val="B2D4E5"/>
              </a:solidFill>
            </a:ln>
            <a:scene3d>
              <a:camera prst="orthographicFront"/>
              <a:lightRig rig="threePt" dir="t"/>
            </a:scene3d>
            <a:sp3d contourW="12700">
              <a:bevelT w="165100" prst="coolSlant"/>
              <a:contourClr>
                <a:srgbClr val="0F3C69"/>
              </a:contourClr>
            </a:sp3d>
          </p:spPr>
          <p:txBody>
            <a:bodyPr/>
            <a:lstStyle/>
            <a:p>
              <a:endParaRPr lang="en-IN"/>
            </a:p>
          </p:txBody>
        </p:sp>
      </p:grpSp>
      <p:sp>
        <p:nvSpPr>
          <p:cNvPr id="17" name="TextBox 17"/>
          <p:cNvSpPr txBox="1"/>
          <p:nvPr/>
        </p:nvSpPr>
        <p:spPr>
          <a:xfrm>
            <a:off x="921923" y="2917237"/>
            <a:ext cx="6728558" cy="384721"/>
          </a:xfrm>
          <a:prstGeom prst="rect">
            <a:avLst/>
          </a:prstGeom>
        </p:spPr>
        <p:txBody>
          <a:bodyPr wrap="square" lIns="0" tIns="0" rIns="0" bIns="0" rtlCol="0" anchor="t">
            <a:spAutoFit/>
          </a:bodyPr>
          <a:lstStyle/>
          <a:p>
            <a:pPr algn="ctr">
              <a:lnSpc>
                <a:spcPts val="3015"/>
              </a:lnSpc>
            </a:pPr>
            <a:r>
              <a:rPr lang="en-US" sz="2400" b="1" dirty="0">
                <a:solidFill>
                  <a:srgbClr val="272525"/>
                </a:solidFill>
                <a:latin typeface="Garet Bold"/>
                <a:ea typeface="Garet Bold"/>
                <a:cs typeface="Garet Bold"/>
                <a:sym typeface="Garet Bold"/>
              </a:rPr>
              <a:t>Conclusion:</a:t>
            </a:r>
          </a:p>
        </p:txBody>
      </p:sp>
      <p:sp>
        <p:nvSpPr>
          <p:cNvPr id="18" name="TextBox 18"/>
          <p:cNvSpPr txBox="1"/>
          <p:nvPr/>
        </p:nvSpPr>
        <p:spPr>
          <a:xfrm>
            <a:off x="1066801" y="3432088"/>
            <a:ext cx="6553200" cy="4064254"/>
          </a:xfrm>
          <a:prstGeom prst="rect">
            <a:avLst/>
          </a:prstGeom>
        </p:spPr>
        <p:txBody>
          <a:bodyPr wrap="square" lIns="0" tIns="0" rIns="0" bIns="0" rtlCol="0" anchor="t">
            <a:spAutoFit/>
          </a:bodyPr>
          <a:lstStyle/>
          <a:p>
            <a:pPr marL="342900" indent="-342900" algn="just">
              <a:lnSpc>
                <a:spcPts val="2937"/>
              </a:lnSpc>
              <a:buFont typeface="Arial" panose="020B0604020202020204" pitchFamily="34" charset="0"/>
              <a:buChar char="•"/>
            </a:pPr>
            <a:r>
              <a:rPr lang="en-US" sz="2000" b="1" dirty="0"/>
              <a:t>Operational Gap:</a:t>
            </a:r>
            <a:r>
              <a:rPr lang="en-US" sz="2000" dirty="0"/>
              <a:t> The analysis reveals a critical disconnect between product strength and service execution. While the menu is highly profitable, a 39% delay rate in last-mile delivery is the primary bottleneck.</a:t>
            </a:r>
          </a:p>
          <a:p>
            <a:pPr marL="342900" indent="-342900" algn="just">
              <a:lnSpc>
                <a:spcPts val="2937"/>
              </a:lnSpc>
              <a:buFont typeface="Arial" panose="020B0604020202020204" pitchFamily="34" charset="0"/>
              <a:buChar char="•"/>
            </a:pPr>
            <a:r>
              <a:rPr lang="en-US" sz="2000" b="1" dirty="0"/>
              <a:t>Customer Retention:</a:t>
            </a:r>
            <a:r>
              <a:rPr lang="en-US" sz="2000" dirty="0"/>
              <a:t> Data indicates that speed, not price, is the strongest predictor of customer loyalty. Immediate restructuring of logistics SLAs is required to reduce churn among "Organic" users.</a:t>
            </a:r>
          </a:p>
          <a:p>
            <a:pPr marL="342900" indent="-342900" algn="just">
              <a:lnSpc>
                <a:spcPts val="2937"/>
              </a:lnSpc>
              <a:buFont typeface="Arial" panose="020B0604020202020204" pitchFamily="34" charset="0"/>
              <a:buChar char="•"/>
            </a:pPr>
            <a:r>
              <a:rPr lang="en-US" sz="2000" b="1" dirty="0"/>
              <a:t>Business Impact:</a:t>
            </a:r>
            <a:r>
              <a:rPr lang="en-US" sz="2000" dirty="0"/>
              <a:t> The project confirms that data-driven decision-making can transform raw numbers into actionable strategies for Menu Engineering and cost optimization.</a:t>
            </a:r>
            <a:endParaRPr lang="en-US" sz="1875" dirty="0">
              <a:solidFill>
                <a:srgbClr val="272525"/>
              </a:solidFill>
              <a:latin typeface="Inter"/>
              <a:ea typeface="Inter"/>
              <a:cs typeface="Inter"/>
              <a:sym typeface="Inter"/>
            </a:endParaRPr>
          </a:p>
        </p:txBody>
      </p:sp>
      <p:grpSp>
        <p:nvGrpSpPr>
          <p:cNvPr id="19" name="Group 19"/>
          <p:cNvGrpSpPr/>
          <p:nvPr/>
        </p:nvGrpSpPr>
        <p:grpSpPr>
          <a:xfrm>
            <a:off x="8264989" y="2735930"/>
            <a:ext cx="9337212" cy="3398170"/>
            <a:chOff x="0" y="0"/>
            <a:chExt cx="10550600" cy="2814952"/>
          </a:xfrm>
          <a:solidFill>
            <a:schemeClr val="bg1"/>
          </a:solidFill>
          <a:effectLst>
            <a:innerShdw blurRad="63500" dist="50800" dir="10800000">
              <a:prstClr val="black">
                <a:alpha val="50000"/>
              </a:prstClr>
            </a:innerShdw>
          </a:effectLst>
        </p:grpSpPr>
        <p:sp>
          <p:nvSpPr>
            <p:cNvPr id="20" name="Freeform 20"/>
            <p:cNvSpPr/>
            <p:nvPr/>
          </p:nvSpPr>
          <p:spPr>
            <a:xfrm>
              <a:off x="9190" y="18098"/>
              <a:ext cx="10532197" cy="2778733"/>
            </a:xfrm>
            <a:prstGeom prst="rect">
              <a:avLst/>
            </a:prstGeom>
            <a:grpFill/>
            <a:ln w="38100">
              <a:solidFill>
                <a:srgbClr val="B2D4E5"/>
              </a:solidFill>
            </a:ln>
            <a:scene3d>
              <a:camera prst="orthographicFront"/>
              <a:lightRig rig="threePt" dir="t"/>
            </a:scene3d>
            <a:sp3d contourW="12700">
              <a:bevelT w="165100" prst="coolSlant"/>
              <a:contourClr>
                <a:srgbClr val="0F3C69"/>
              </a:contourClr>
            </a:sp3d>
          </p:spPr>
          <p:txBody>
            <a:bodyPr/>
            <a:lstStyle/>
            <a:p>
              <a:endParaRPr lang="en-IN"/>
            </a:p>
          </p:txBody>
        </p:sp>
        <p:sp>
          <p:nvSpPr>
            <p:cNvPr id="21" name="Freeform 21"/>
            <p:cNvSpPr/>
            <p:nvPr/>
          </p:nvSpPr>
          <p:spPr>
            <a:xfrm>
              <a:off x="0" y="0"/>
              <a:ext cx="10550576" cy="2814928"/>
            </a:xfrm>
            <a:prstGeom prst="rect">
              <a:avLst/>
            </a:prstGeom>
            <a:grpFill/>
            <a:ln w="38100">
              <a:solidFill>
                <a:srgbClr val="B2D4E5"/>
              </a:solidFill>
            </a:ln>
            <a:scene3d>
              <a:camera prst="orthographicFront"/>
              <a:lightRig rig="threePt" dir="t"/>
            </a:scene3d>
            <a:sp3d contourW="12700">
              <a:bevelT w="165100" prst="coolSlant"/>
              <a:contourClr>
                <a:srgbClr val="0F3C69"/>
              </a:contourClr>
            </a:sp3d>
          </p:spPr>
          <p:txBody>
            <a:bodyPr/>
            <a:lstStyle/>
            <a:p>
              <a:endParaRPr lang="en-IN"/>
            </a:p>
          </p:txBody>
        </p:sp>
      </p:grpSp>
      <p:sp>
        <p:nvSpPr>
          <p:cNvPr id="24" name="TextBox 24"/>
          <p:cNvSpPr txBox="1"/>
          <p:nvPr/>
        </p:nvSpPr>
        <p:spPr>
          <a:xfrm>
            <a:off x="9485238" y="2919740"/>
            <a:ext cx="7860243" cy="384721"/>
          </a:xfrm>
          <a:prstGeom prst="rect">
            <a:avLst/>
          </a:prstGeom>
        </p:spPr>
        <p:txBody>
          <a:bodyPr wrap="square" lIns="0" tIns="0" rIns="0" bIns="0" rtlCol="0" anchor="t">
            <a:spAutoFit/>
          </a:bodyPr>
          <a:lstStyle/>
          <a:p>
            <a:pPr algn="ctr">
              <a:lnSpc>
                <a:spcPts val="3015"/>
              </a:lnSpc>
            </a:pPr>
            <a:r>
              <a:rPr lang="en-US" sz="2400" b="1" dirty="0">
                <a:solidFill>
                  <a:srgbClr val="272525"/>
                </a:solidFill>
                <a:latin typeface="Garet Bold"/>
                <a:ea typeface="Garet Bold"/>
                <a:cs typeface="Garet Bold"/>
                <a:sym typeface="Garet Bold"/>
              </a:rPr>
              <a:t>Acknowledgement:</a:t>
            </a:r>
          </a:p>
        </p:txBody>
      </p:sp>
      <p:sp>
        <p:nvSpPr>
          <p:cNvPr id="25" name="TextBox 25"/>
          <p:cNvSpPr txBox="1"/>
          <p:nvPr/>
        </p:nvSpPr>
        <p:spPr>
          <a:xfrm>
            <a:off x="8458200" y="3432088"/>
            <a:ext cx="8901332" cy="2578013"/>
          </a:xfrm>
          <a:prstGeom prst="rect">
            <a:avLst/>
          </a:prstGeom>
        </p:spPr>
        <p:txBody>
          <a:bodyPr wrap="square" lIns="0" tIns="0" rIns="0" bIns="0" rtlCol="0" anchor="t">
            <a:spAutoFit/>
          </a:bodyPr>
          <a:lstStyle/>
          <a:p>
            <a:pPr algn="just">
              <a:lnSpc>
                <a:spcPts val="2937"/>
              </a:lnSpc>
            </a:pPr>
            <a:r>
              <a:rPr lang="en-US" sz="2000" dirty="0">
                <a:solidFill>
                  <a:srgbClr val="272525"/>
                </a:solidFill>
                <a:ea typeface="Inter"/>
                <a:cs typeface="Inter"/>
                <a:sym typeface="Inter"/>
              </a:rPr>
              <a:t>I would like to express my heartfelt gratitude to:</a:t>
            </a:r>
          </a:p>
          <a:p>
            <a:pPr marL="800100" lvl="1" indent="-342900" algn="just">
              <a:lnSpc>
                <a:spcPts val="2937"/>
              </a:lnSpc>
              <a:buFont typeface="Arial" panose="020B0604020202020204" pitchFamily="34" charset="0"/>
              <a:buChar char="•"/>
            </a:pPr>
            <a:r>
              <a:rPr lang="en-US" sz="2000" dirty="0">
                <a:solidFill>
                  <a:srgbClr val="272525"/>
                </a:solidFill>
                <a:ea typeface="Inter"/>
                <a:cs typeface="Inter"/>
                <a:sym typeface="Inter"/>
              </a:rPr>
              <a:t>Infosys Springboard Team for organizing this valuable internship opportunity. </a:t>
            </a:r>
          </a:p>
          <a:p>
            <a:pPr marL="800100" lvl="1" indent="-342900" algn="just">
              <a:lnSpc>
                <a:spcPts val="2937"/>
              </a:lnSpc>
              <a:buFont typeface="Arial" panose="020B0604020202020204" pitchFamily="34" charset="0"/>
              <a:buChar char="•"/>
            </a:pPr>
            <a:r>
              <a:rPr lang="en-US" sz="2000" dirty="0">
                <a:solidFill>
                  <a:srgbClr val="272525"/>
                </a:solidFill>
                <a:ea typeface="Inter"/>
                <a:cs typeface="Inter"/>
                <a:sym typeface="Inter"/>
              </a:rPr>
              <a:t>My Mentor </a:t>
            </a:r>
            <a:r>
              <a:rPr lang="en-US" sz="2000" dirty="0"/>
              <a:t>(Nityasree Ma’am)</a:t>
            </a:r>
            <a:r>
              <a:rPr lang="en-US" sz="2000" dirty="0">
                <a:solidFill>
                  <a:srgbClr val="272525"/>
                </a:solidFill>
                <a:ea typeface="Inter"/>
                <a:cs typeface="Inter"/>
                <a:sym typeface="Inter"/>
              </a:rPr>
              <a:t>– for her continuous support and feedback.</a:t>
            </a:r>
          </a:p>
          <a:p>
            <a:pPr marL="800100" lvl="1" indent="-342900" algn="just">
              <a:lnSpc>
                <a:spcPts val="2937"/>
              </a:lnSpc>
              <a:buFont typeface="Arial" panose="020B0604020202020204" pitchFamily="34" charset="0"/>
              <a:buChar char="•"/>
            </a:pPr>
            <a:r>
              <a:rPr lang="en-US" sz="2000" dirty="0">
                <a:solidFill>
                  <a:srgbClr val="272525"/>
                </a:solidFill>
                <a:ea typeface="Inter"/>
                <a:cs typeface="Inter"/>
                <a:sym typeface="Inter"/>
              </a:rPr>
              <a:t>My Teammates </a:t>
            </a:r>
            <a:r>
              <a:rPr lang="en-US" sz="2000" dirty="0"/>
              <a:t>(Shashank, Vanshika) </a:t>
            </a:r>
            <a:r>
              <a:rPr lang="en-US" sz="2000" dirty="0">
                <a:solidFill>
                  <a:srgbClr val="272525"/>
                </a:solidFill>
                <a:ea typeface="Inter"/>
                <a:cs typeface="Inter"/>
                <a:sym typeface="Inter"/>
              </a:rPr>
              <a:t> – for collaboration, encouragement, and insights.</a:t>
            </a:r>
          </a:p>
          <a:p>
            <a:pPr algn="just">
              <a:lnSpc>
                <a:spcPts val="2937"/>
              </a:lnSpc>
            </a:pPr>
            <a:r>
              <a:rPr lang="en-US" sz="2000" dirty="0">
                <a:solidFill>
                  <a:srgbClr val="272525"/>
                </a:solidFill>
                <a:ea typeface="Inter"/>
                <a:cs typeface="Inter"/>
                <a:sym typeface="Inter"/>
              </a:rPr>
              <a:t>This internship has been a significant step in my professional growth and technical journey.</a:t>
            </a:r>
          </a:p>
        </p:txBody>
      </p:sp>
      <p:grpSp>
        <p:nvGrpSpPr>
          <p:cNvPr id="26" name="Group 26"/>
          <p:cNvGrpSpPr/>
          <p:nvPr/>
        </p:nvGrpSpPr>
        <p:grpSpPr>
          <a:xfrm>
            <a:off x="8264989" y="6296033"/>
            <a:ext cx="9337211" cy="2200267"/>
            <a:chOff x="0" y="0"/>
            <a:chExt cx="21928275" cy="2814952"/>
          </a:xfrm>
          <a:solidFill>
            <a:schemeClr val="bg1"/>
          </a:solidFill>
          <a:effectLst>
            <a:innerShdw blurRad="63500" dist="50800" dir="10800000">
              <a:prstClr val="black">
                <a:alpha val="50000"/>
              </a:prstClr>
            </a:innerShdw>
          </a:effectLst>
        </p:grpSpPr>
        <p:sp>
          <p:nvSpPr>
            <p:cNvPr id="27" name="Freeform 27"/>
            <p:cNvSpPr/>
            <p:nvPr/>
          </p:nvSpPr>
          <p:spPr>
            <a:xfrm>
              <a:off x="19100" y="18098"/>
              <a:ext cx="21890024" cy="2778733"/>
            </a:xfrm>
            <a:prstGeom prst="rect">
              <a:avLst/>
            </a:prstGeom>
            <a:grpFill/>
            <a:ln w="38100">
              <a:solidFill>
                <a:srgbClr val="B2D4E5"/>
              </a:solidFill>
            </a:ln>
            <a:scene3d>
              <a:camera prst="orthographicFront"/>
              <a:lightRig rig="threePt" dir="t"/>
            </a:scene3d>
            <a:sp3d contourW="12700">
              <a:bevelT w="165100" prst="coolSlant"/>
              <a:contourClr>
                <a:srgbClr val="0F3C69"/>
              </a:contourClr>
            </a:sp3d>
          </p:spPr>
          <p:txBody>
            <a:bodyPr/>
            <a:lstStyle/>
            <a:p>
              <a:endParaRPr lang="en-IN"/>
            </a:p>
          </p:txBody>
        </p:sp>
        <p:sp>
          <p:nvSpPr>
            <p:cNvPr id="28" name="Freeform 28"/>
            <p:cNvSpPr/>
            <p:nvPr/>
          </p:nvSpPr>
          <p:spPr>
            <a:xfrm>
              <a:off x="0" y="0"/>
              <a:ext cx="21928226" cy="2814928"/>
            </a:xfrm>
            <a:prstGeom prst="rect">
              <a:avLst/>
            </a:prstGeom>
            <a:grpFill/>
            <a:ln w="38100">
              <a:solidFill>
                <a:srgbClr val="B2D4E5"/>
              </a:solidFill>
            </a:ln>
            <a:scene3d>
              <a:camera prst="orthographicFront"/>
              <a:lightRig rig="threePt" dir="t"/>
            </a:scene3d>
            <a:sp3d contourW="12700">
              <a:bevelT w="165100" prst="coolSlant"/>
              <a:contourClr>
                <a:srgbClr val="0F3C69"/>
              </a:contourClr>
            </a:sp3d>
          </p:spPr>
          <p:txBody>
            <a:bodyPr/>
            <a:lstStyle/>
            <a:p>
              <a:endParaRPr lang="en-IN"/>
            </a:p>
          </p:txBody>
        </p:sp>
      </p:grpSp>
      <p:sp>
        <p:nvSpPr>
          <p:cNvPr id="29" name="TextBox 29"/>
          <p:cNvSpPr txBox="1"/>
          <p:nvPr/>
        </p:nvSpPr>
        <p:spPr>
          <a:xfrm>
            <a:off x="8458200" y="6438900"/>
            <a:ext cx="8968635" cy="384721"/>
          </a:xfrm>
          <a:prstGeom prst="rect">
            <a:avLst/>
          </a:prstGeom>
        </p:spPr>
        <p:txBody>
          <a:bodyPr wrap="square" lIns="0" tIns="0" rIns="0" bIns="0" rtlCol="0" anchor="t">
            <a:spAutoFit/>
          </a:bodyPr>
          <a:lstStyle/>
          <a:p>
            <a:pPr algn="ctr">
              <a:lnSpc>
                <a:spcPts val="3015"/>
              </a:lnSpc>
            </a:pPr>
            <a:r>
              <a:rPr lang="en-US" sz="2400" b="1" dirty="0">
                <a:solidFill>
                  <a:srgbClr val="272525"/>
                </a:solidFill>
                <a:latin typeface="Garet Bold"/>
                <a:ea typeface="Garet Bold"/>
                <a:cs typeface="Garet Bold"/>
                <a:sym typeface="Garet Bold"/>
              </a:rPr>
              <a:t>References:</a:t>
            </a:r>
          </a:p>
        </p:txBody>
      </p:sp>
      <p:sp>
        <p:nvSpPr>
          <p:cNvPr id="30" name="TextBox 30"/>
          <p:cNvSpPr txBox="1"/>
          <p:nvPr/>
        </p:nvSpPr>
        <p:spPr>
          <a:xfrm>
            <a:off x="8458200" y="6896100"/>
            <a:ext cx="8968635" cy="1455527"/>
          </a:xfrm>
          <a:prstGeom prst="rect">
            <a:avLst/>
          </a:prstGeom>
        </p:spPr>
        <p:txBody>
          <a:bodyPr wrap="square" lIns="0" tIns="0" rIns="0" bIns="0" rtlCol="0" anchor="t">
            <a:spAutoFit/>
          </a:bodyPr>
          <a:lstStyle/>
          <a:p>
            <a:pPr marL="404813" lvl="1" indent="-202406" algn="just">
              <a:lnSpc>
                <a:spcPts val="2936"/>
              </a:lnSpc>
              <a:buFont typeface="Arial"/>
              <a:buChar char="•"/>
            </a:pPr>
            <a:r>
              <a:rPr lang="en-US" sz="2000" dirty="0">
                <a:solidFill>
                  <a:srgbClr val="272525"/>
                </a:solidFill>
                <a:ea typeface="Inter"/>
                <a:cs typeface="Inter"/>
                <a:sym typeface="Inter"/>
              </a:rPr>
              <a:t>Infosys Springboard Virtual Internship Course Materials.</a:t>
            </a:r>
          </a:p>
          <a:p>
            <a:pPr marL="404813" lvl="1" indent="-202406" algn="just">
              <a:lnSpc>
                <a:spcPts val="2936"/>
              </a:lnSpc>
              <a:buFont typeface="Arial"/>
              <a:buChar char="•"/>
            </a:pPr>
            <a:r>
              <a:rPr lang="en-US" sz="2000" dirty="0">
                <a:solidFill>
                  <a:srgbClr val="272525"/>
                </a:solidFill>
                <a:ea typeface="Inter"/>
                <a:cs typeface="Inter"/>
                <a:sym typeface="Inter"/>
              </a:rPr>
              <a:t>Microsoft Power BI Documentation.</a:t>
            </a:r>
          </a:p>
          <a:p>
            <a:pPr marL="404813" lvl="1" indent="-202406" algn="just">
              <a:lnSpc>
                <a:spcPts val="2936"/>
              </a:lnSpc>
              <a:buFont typeface="Arial"/>
              <a:buChar char="•"/>
            </a:pPr>
            <a:r>
              <a:rPr lang="en-US" sz="2000" dirty="0">
                <a:solidFill>
                  <a:srgbClr val="272525"/>
                </a:solidFill>
                <a:ea typeface="Inter"/>
                <a:cs typeface="Inter"/>
                <a:sym typeface="Inter"/>
              </a:rPr>
              <a:t>Food Industry Logistics Case Studies.</a:t>
            </a:r>
          </a:p>
          <a:p>
            <a:pPr marL="404813" lvl="1" indent="-202406" algn="just">
              <a:lnSpc>
                <a:spcPts val="2936"/>
              </a:lnSpc>
              <a:buFont typeface="Arial"/>
              <a:buChar char="•"/>
            </a:pPr>
            <a:r>
              <a:rPr lang="en-US" sz="2000" dirty="0">
                <a:solidFill>
                  <a:srgbClr val="272525"/>
                </a:solidFill>
                <a:ea typeface="Inter"/>
                <a:cs typeface="Inter"/>
                <a:sym typeface="Inter"/>
              </a:rPr>
              <a:t>Kaggle Dataset: Zomato Food Delivery Data.</a:t>
            </a:r>
          </a:p>
        </p:txBody>
      </p:sp>
      <p:sp>
        <p:nvSpPr>
          <p:cNvPr id="34" name="TextBox 34"/>
          <p:cNvSpPr txBox="1"/>
          <p:nvPr/>
        </p:nvSpPr>
        <p:spPr>
          <a:xfrm>
            <a:off x="16483878" y="8724900"/>
            <a:ext cx="1804122" cy="1566544"/>
          </a:xfrm>
          <a:prstGeom prst="rect">
            <a:avLst/>
          </a:prstGeom>
        </p:spPr>
        <p:txBody>
          <a:bodyPr wrap="square" lIns="0" tIns="0" rIns="0" bIns="0" rtlCol="0" anchor="t">
            <a:spAutoFit/>
          </a:bodyPr>
          <a:lstStyle/>
          <a:p>
            <a:pPr algn="ctr">
              <a:lnSpc>
                <a:spcPts val="12880"/>
              </a:lnSpc>
            </a:pPr>
            <a:r>
              <a:rPr lang="en-US" sz="9200" dirty="0">
                <a:solidFill>
                  <a:srgbClr val="003060"/>
                </a:solidFill>
                <a:latin typeface="Algerian" panose="04020705040A02060702" pitchFamily="82" charset="0"/>
                <a:ea typeface="Canva Sans Bold"/>
                <a:cs typeface="Canva Sans Bold"/>
                <a:sym typeface="Canva Sans Bold"/>
              </a:rPr>
              <a:t>09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a:p>
        </p:txBody>
      </p:sp>
      <p:grpSp>
        <p:nvGrpSpPr>
          <p:cNvPr id="4" name="Group 4"/>
          <p:cNvGrpSpPr/>
          <p:nvPr/>
        </p:nvGrpSpPr>
        <p:grpSpPr>
          <a:xfrm>
            <a:off x="18171" y="2967568"/>
            <a:ext cx="1010530" cy="4351865"/>
            <a:chOff x="0" y="0"/>
            <a:chExt cx="344890" cy="1146170"/>
          </a:xfrm>
        </p:grpSpPr>
        <p:sp>
          <p:nvSpPr>
            <p:cNvPr id="5" name="Freeform 5"/>
            <p:cNvSpPr/>
            <p:nvPr/>
          </p:nvSpPr>
          <p:spPr>
            <a:xfrm>
              <a:off x="0" y="0"/>
              <a:ext cx="344890" cy="1146170"/>
            </a:xfrm>
            <a:prstGeom prst="rect">
              <a:avLst/>
            </a:prstGeom>
            <a:gradFill rotWithShape="1">
              <a:gsLst>
                <a:gs pos="0">
                  <a:srgbClr val="003060">
                    <a:alpha val="100000"/>
                  </a:srgbClr>
                </a:gs>
                <a:gs pos="100000">
                  <a:srgbClr val="003060">
                    <a:alpha val="0"/>
                  </a:srgbClr>
                </a:gs>
              </a:gsLst>
              <a:lin ang="5400000"/>
            </a:gradFill>
          </p:spPr>
          <p:txBody>
            <a:bodyPr/>
            <a:lstStyle/>
            <a:p>
              <a:endParaRPr lang="en-IN"/>
            </a:p>
          </p:txBody>
        </p:sp>
        <p:sp>
          <p:nvSpPr>
            <p:cNvPr id="6" name="TextBox 6"/>
            <p:cNvSpPr txBox="1"/>
            <p:nvPr/>
          </p:nvSpPr>
          <p:spPr>
            <a:xfrm>
              <a:off x="0" y="-38100"/>
              <a:ext cx="344890" cy="1184270"/>
            </a:xfrm>
            <a:prstGeom prst="rect">
              <a:avLst/>
            </a:prstGeom>
          </p:spPr>
          <p:txBody>
            <a:bodyPr lIns="50800" tIns="50800" rIns="50800" bIns="50800" rtlCol="0" anchor="ctr"/>
            <a:lstStyle/>
            <a:p>
              <a:pPr algn="ctr">
                <a:lnSpc>
                  <a:spcPts val="3360"/>
                </a:lnSpc>
              </a:pPr>
              <a:endParaRPr/>
            </a:p>
          </p:txBody>
        </p:sp>
      </p:grpSp>
      <p:grpSp>
        <p:nvGrpSpPr>
          <p:cNvPr id="7" name="Group 7"/>
          <p:cNvGrpSpPr/>
          <p:nvPr/>
        </p:nvGrpSpPr>
        <p:grpSpPr>
          <a:xfrm>
            <a:off x="13329863" y="-1"/>
            <a:ext cx="4958137" cy="10287001"/>
            <a:chOff x="0" y="0"/>
            <a:chExt cx="1411121" cy="2877034"/>
          </a:xfrm>
        </p:grpSpPr>
        <p:sp>
          <p:nvSpPr>
            <p:cNvPr id="8" name="Freeform 8"/>
            <p:cNvSpPr/>
            <p:nvPr/>
          </p:nvSpPr>
          <p:spPr>
            <a:xfrm>
              <a:off x="0" y="0"/>
              <a:ext cx="1411121" cy="2877034"/>
            </a:xfrm>
            <a:custGeom>
              <a:avLst/>
              <a:gdLst/>
              <a:ahLst/>
              <a:cxnLst/>
              <a:rect l="l" t="t" r="r" b="b"/>
              <a:pathLst>
                <a:path w="1411121" h="2877034">
                  <a:moveTo>
                    <a:pt x="0" y="0"/>
                  </a:moveTo>
                  <a:lnTo>
                    <a:pt x="1411121" y="0"/>
                  </a:lnTo>
                  <a:lnTo>
                    <a:pt x="1411121" y="2877034"/>
                  </a:lnTo>
                  <a:lnTo>
                    <a:pt x="0" y="2877034"/>
                  </a:lnTo>
                  <a:close/>
                </a:path>
              </a:pathLst>
            </a:custGeom>
            <a:gradFill rotWithShape="1">
              <a:gsLst>
                <a:gs pos="0">
                  <a:srgbClr val="003060">
                    <a:alpha val="100000"/>
                  </a:srgbClr>
                </a:gs>
                <a:gs pos="100000">
                  <a:srgbClr val="003060">
                    <a:alpha val="0"/>
                  </a:srgbClr>
                </a:gs>
              </a:gsLst>
              <a:lin ang="5400000"/>
            </a:gradFill>
          </p:spPr>
          <p:txBody>
            <a:bodyPr/>
            <a:lstStyle/>
            <a:p>
              <a:endParaRPr lang="en-IN"/>
            </a:p>
          </p:txBody>
        </p:sp>
        <p:sp>
          <p:nvSpPr>
            <p:cNvPr id="9" name="TextBox 9"/>
            <p:cNvSpPr txBox="1"/>
            <p:nvPr/>
          </p:nvSpPr>
          <p:spPr>
            <a:xfrm>
              <a:off x="0" y="-38100"/>
              <a:ext cx="1411121" cy="2915134"/>
            </a:xfrm>
            <a:prstGeom prst="rect">
              <a:avLst/>
            </a:prstGeom>
          </p:spPr>
          <p:txBody>
            <a:bodyPr lIns="50800" tIns="50800" rIns="50800" bIns="50800" rtlCol="0" anchor="ctr"/>
            <a:lstStyle/>
            <a:p>
              <a:pPr algn="ctr">
                <a:lnSpc>
                  <a:spcPts val="3360"/>
                </a:lnSpc>
              </a:pPr>
              <a:endParaRPr/>
            </a:p>
          </p:txBody>
        </p:sp>
      </p:grpSp>
      <p:sp>
        <p:nvSpPr>
          <p:cNvPr id="10" name="Freeform 10"/>
          <p:cNvSpPr/>
          <p:nvPr/>
        </p:nvSpPr>
        <p:spPr>
          <a:xfrm>
            <a:off x="7806112" y="8918694"/>
            <a:ext cx="2675777" cy="679211"/>
          </a:xfrm>
          <a:custGeom>
            <a:avLst/>
            <a:gdLst/>
            <a:ahLst/>
            <a:cxnLst/>
            <a:rect l="l" t="t" r="r" b="b"/>
            <a:pathLst>
              <a:path w="2675777" h="679211">
                <a:moveTo>
                  <a:pt x="0" y="0"/>
                </a:moveTo>
                <a:lnTo>
                  <a:pt x="2675776" y="0"/>
                </a:lnTo>
                <a:lnTo>
                  <a:pt x="2675776" y="679212"/>
                </a:lnTo>
                <a:lnTo>
                  <a:pt x="0" y="6792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1" name="Freeform 11"/>
          <p:cNvSpPr/>
          <p:nvPr/>
        </p:nvSpPr>
        <p:spPr>
          <a:xfrm>
            <a:off x="17072387" y="802308"/>
            <a:ext cx="373825" cy="1489884"/>
          </a:xfrm>
          <a:custGeom>
            <a:avLst/>
            <a:gdLst/>
            <a:ahLst/>
            <a:cxnLst/>
            <a:rect l="l" t="t" r="r" b="b"/>
            <a:pathLst>
              <a:path w="373825" h="1489884">
                <a:moveTo>
                  <a:pt x="0" y="0"/>
                </a:moveTo>
                <a:lnTo>
                  <a:pt x="373826" y="0"/>
                </a:lnTo>
                <a:lnTo>
                  <a:pt x="373826" y="1489884"/>
                </a:lnTo>
                <a:lnTo>
                  <a:pt x="0" y="14898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12" name="TextBox 12"/>
          <p:cNvSpPr txBox="1"/>
          <p:nvPr/>
        </p:nvSpPr>
        <p:spPr>
          <a:xfrm>
            <a:off x="1537127" y="4381500"/>
            <a:ext cx="8216473" cy="1340757"/>
          </a:xfrm>
          <a:prstGeom prst="rect">
            <a:avLst/>
          </a:prstGeom>
        </p:spPr>
        <p:txBody>
          <a:bodyPr lIns="0" tIns="0" rIns="0" bIns="0" rtlCol="0" anchor="t">
            <a:spAutoFit/>
          </a:bodyPr>
          <a:lstStyle/>
          <a:p>
            <a:pPr algn="l">
              <a:lnSpc>
                <a:spcPts val="10046"/>
              </a:lnSpc>
            </a:pPr>
            <a:r>
              <a:rPr lang="en-US" sz="10357" b="1">
                <a:solidFill>
                  <a:srgbClr val="003060"/>
                </a:solidFill>
                <a:latin typeface="Garet Bold"/>
                <a:ea typeface="Garet Bold"/>
                <a:cs typeface="Garet Bold"/>
                <a:sym typeface="Garet Bold"/>
              </a:rPr>
              <a:t>THANK YOU</a:t>
            </a:r>
          </a:p>
        </p:txBody>
      </p:sp>
      <p:sp>
        <p:nvSpPr>
          <p:cNvPr id="14" name="Freeform 14"/>
          <p:cNvSpPr/>
          <p:nvPr/>
        </p:nvSpPr>
        <p:spPr>
          <a:xfrm>
            <a:off x="8791955" y="100099"/>
            <a:ext cx="10943356" cy="10086801"/>
          </a:xfrm>
          <a:custGeom>
            <a:avLst/>
            <a:gdLst/>
            <a:ahLst/>
            <a:cxnLst/>
            <a:rect l="l" t="t" r="r" b="b"/>
            <a:pathLst>
              <a:path w="10943356" h="10086801">
                <a:moveTo>
                  <a:pt x="0" y="0"/>
                </a:moveTo>
                <a:lnTo>
                  <a:pt x="10943356" y="0"/>
                </a:lnTo>
                <a:lnTo>
                  <a:pt x="10943356" y="10086802"/>
                </a:lnTo>
                <a:lnTo>
                  <a:pt x="0" y="10086802"/>
                </a:lnTo>
                <a:lnTo>
                  <a:pt x="0" y="0"/>
                </a:lnTo>
                <a:close/>
              </a:path>
            </a:pathLst>
          </a:custGeom>
          <a:blipFill>
            <a:blip r:embed="rId7">
              <a:alphaModFix amt="51000"/>
            </a:blip>
            <a:stretch>
              <a:fillRect t="-4178" b="-4178"/>
            </a:stretch>
          </a:blipFill>
        </p:spPr>
        <p:txBody>
          <a:bodyPr/>
          <a:lstStyle/>
          <a:p>
            <a:endParaRPr lang="en-IN"/>
          </a:p>
        </p:txBody>
      </p:sp>
      <p:sp>
        <p:nvSpPr>
          <p:cNvPr id="16" name="TextBox 16"/>
          <p:cNvSpPr txBox="1"/>
          <p:nvPr/>
        </p:nvSpPr>
        <p:spPr>
          <a:xfrm>
            <a:off x="3549506" y="5703207"/>
            <a:ext cx="4191714" cy="426782"/>
          </a:xfrm>
          <a:prstGeom prst="rect">
            <a:avLst/>
          </a:prstGeom>
        </p:spPr>
        <p:txBody>
          <a:bodyPr lIns="0" tIns="0" rIns="0" bIns="0" rtlCol="0" anchor="t">
            <a:spAutoFit/>
          </a:bodyPr>
          <a:lstStyle/>
          <a:p>
            <a:pPr algn="ctr">
              <a:lnSpc>
                <a:spcPts val="3407"/>
              </a:lnSpc>
            </a:pPr>
            <a:r>
              <a:rPr lang="en-US" sz="2702" b="1">
                <a:solidFill>
                  <a:srgbClr val="003060"/>
                </a:solidFill>
                <a:latin typeface="Garet Bold"/>
                <a:ea typeface="Garet Bold"/>
                <a:cs typeface="Garet Bold"/>
                <a:sym typeface="Garet Bold"/>
              </a:rPr>
              <a:t>Questions &amp; Discussion</a:t>
            </a:r>
          </a:p>
        </p:txBody>
      </p:sp>
      <p:grpSp>
        <p:nvGrpSpPr>
          <p:cNvPr id="17" name="Group 17"/>
          <p:cNvGrpSpPr/>
          <p:nvPr/>
        </p:nvGrpSpPr>
        <p:grpSpPr>
          <a:xfrm>
            <a:off x="9753600" y="486154"/>
            <a:ext cx="8432540" cy="843254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blipFill>
              <a:blip r:embed="rId8"/>
              <a:stretch>
                <a:fillRect l="-8250" r="-8250"/>
              </a:stretch>
            </a:blipFill>
            <a:ln w="76200" cap="sq">
              <a:solidFill>
                <a:srgbClr val="FFFFFF"/>
              </a:solidFill>
              <a:prstDash val="solid"/>
              <a:miter/>
            </a:ln>
          </p:spPr>
          <p:txBody>
            <a:bodyPr/>
            <a:lstStyle/>
            <a:p>
              <a:endParaRPr lang="en-IN"/>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a:p>
        </p:txBody>
      </p:sp>
      <p:grpSp>
        <p:nvGrpSpPr>
          <p:cNvPr id="3" name="Group 3"/>
          <p:cNvGrpSpPr/>
          <p:nvPr/>
        </p:nvGrpSpPr>
        <p:grpSpPr>
          <a:xfrm>
            <a:off x="0" y="9039041"/>
            <a:ext cx="9144000" cy="1247959"/>
            <a:chOff x="0" y="0"/>
            <a:chExt cx="2149749" cy="419334"/>
          </a:xfrm>
        </p:grpSpPr>
        <p:sp>
          <p:nvSpPr>
            <p:cNvPr id="4" name="Freeform 4"/>
            <p:cNvSpPr/>
            <p:nvPr/>
          </p:nvSpPr>
          <p:spPr>
            <a:xfrm>
              <a:off x="0" y="0"/>
              <a:ext cx="2149749" cy="419334"/>
            </a:xfrm>
            <a:prstGeom prst="rect">
              <a:avLst/>
            </a:prstGeom>
            <a:gradFill rotWithShape="1">
              <a:gsLst>
                <a:gs pos="0">
                  <a:srgbClr val="003060">
                    <a:alpha val="0"/>
                  </a:srgbClr>
                </a:gs>
                <a:gs pos="100000">
                  <a:srgbClr val="003060">
                    <a:alpha val="100000"/>
                  </a:srgbClr>
                </a:gs>
              </a:gsLst>
              <a:lin ang="5400000"/>
            </a:gradFill>
          </p:spPr>
          <p:txBody>
            <a:bodyPr/>
            <a:lstStyle/>
            <a:p>
              <a:endParaRPr lang="en-IN"/>
            </a:p>
          </p:txBody>
        </p:sp>
        <p:sp>
          <p:nvSpPr>
            <p:cNvPr id="5" name="TextBox 5"/>
            <p:cNvSpPr txBox="1"/>
            <p:nvPr/>
          </p:nvSpPr>
          <p:spPr>
            <a:xfrm>
              <a:off x="0" y="-57150"/>
              <a:ext cx="2149749" cy="476484"/>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144000" y="0"/>
            <a:ext cx="9144001" cy="1333500"/>
            <a:chOff x="0" y="0"/>
            <a:chExt cx="2302323" cy="298172"/>
          </a:xfrm>
        </p:grpSpPr>
        <p:sp>
          <p:nvSpPr>
            <p:cNvPr id="7" name="Freeform 7"/>
            <p:cNvSpPr/>
            <p:nvPr/>
          </p:nvSpPr>
          <p:spPr>
            <a:xfrm>
              <a:off x="0" y="0"/>
              <a:ext cx="2302323" cy="298172"/>
            </a:xfrm>
            <a:prstGeom prst="rect">
              <a:avLst/>
            </a:prstGeom>
            <a:gradFill rotWithShape="1">
              <a:gsLst>
                <a:gs pos="0">
                  <a:srgbClr val="003060">
                    <a:alpha val="100000"/>
                  </a:srgbClr>
                </a:gs>
                <a:gs pos="100000">
                  <a:srgbClr val="003060">
                    <a:alpha val="0"/>
                  </a:srgbClr>
                </a:gs>
              </a:gsLst>
              <a:lin ang="5400000"/>
            </a:gradFill>
          </p:spPr>
          <p:txBody>
            <a:bodyPr/>
            <a:lstStyle/>
            <a:p>
              <a:endParaRPr lang="en-IN"/>
            </a:p>
          </p:txBody>
        </p:sp>
        <p:sp>
          <p:nvSpPr>
            <p:cNvPr id="8" name="TextBox 8"/>
            <p:cNvSpPr txBox="1"/>
            <p:nvPr/>
          </p:nvSpPr>
          <p:spPr>
            <a:xfrm>
              <a:off x="0" y="-57150"/>
              <a:ext cx="2302323" cy="355322"/>
            </a:xfrm>
            <a:prstGeom prst="rect">
              <a:avLst/>
            </a:prstGeom>
          </p:spPr>
          <p:txBody>
            <a:bodyPr lIns="50800" tIns="50800" rIns="50800" bIns="50800" rtlCol="0" anchor="ctr"/>
            <a:lstStyle/>
            <a:p>
              <a:pPr algn="ctr">
                <a:lnSpc>
                  <a:spcPts val="3500"/>
                </a:lnSpc>
              </a:pPr>
              <a:endParaRPr/>
            </a:p>
          </p:txBody>
        </p:sp>
      </p:grpSp>
      <p:sp>
        <p:nvSpPr>
          <p:cNvPr id="9" name="Freeform 9"/>
          <p:cNvSpPr/>
          <p:nvPr/>
        </p:nvSpPr>
        <p:spPr>
          <a:xfrm flipH="1">
            <a:off x="14242600" y="9039041"/>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0" name="Freeform 10"/>
          <p:cNvSpPr/>
          <p:nvPr/>
        </p:nvSpPr>
        <p:spPr>
          <a:xfrm>
            <a:off x="1864416" y="7969489"/>
            <a:ext cx="2675777" cy="679211"/>
          </a:xfrm>
          <a:custGeom>
            <a:avLst/>
            <a:gdLst/>
            <a:ahLst/>
            <a:cxnLst/>
            <a:rect l="l" t="t" r="r" b="b"/>
            <a:pathLst>
              <a:path w="2675777" h="679211">
                <a:moveTo>
                  <a:pt x="0" y="0"/>
                </a:moveTo>
                <a:lnTo>
                  <a:pt x="2675777" y="0"/>
                </a:lnTo>
                <a:lnTo>
                  <a:pt x="2675777" y="679211"/>
                </a:lnTo>
                <a:lnTo>
                  <a:pt x="0" y="6792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11" name="TextBox 11"/>
          <p:cNvSpPr txBox="1"/>
          <p:nvPr/>
        </p:nvSpPr>
        <p:spPr>
          <a:xfrm>
            <a:off x="946252" y="2019300"/>
            <a:ext cx="12113541" cy="650881"/>
          </a:xfrm>
          <a:prstGeom prst="rect">
            <a:avLst/>
          </a:prstGeom>
        </p:spPr>
        <p:txBody>
          <a:bodyPr lIns="0" tIns="0" rIns="0" bIns="0" rtlCol="0" anchor="t">
            <a:spAutoFit/>
          </a:bodyPr>
          <a:lstStyle/>
          <a:p>
            <a:pPr algn="l">
              <a:lnSpc>
                <a:spcPts val="4850"/>
              </a:lnSpc>
            </a:pPr>
            <a:r>
              <a:rPr lang="en-US" sz="5000" b="1" dirty="0">
                <a:solidFill>
                  <a:srgbClr val="003060"/>
                </a:solidFill>
                <a:latin typeface="Garet Bold"/>
                <a:ea typeface="Garet Bold"/>
                <a:cs typeface="Garet Bold"/>
                <a:sym typeface="Garet Bold"/>
              </a:rPr>
              <a:t>PROJECT OBJECTIVE &amp; DESCRIPTION</a:t>
            </a:r>
          </a:p>
        </p:txBody>
      </p:sp>
      <p:sp>
        <p:nvSpPr>
          <p:cNvPr id="12" name="Freeform 12"/>
          <p:cNvSpPr/>
          <p:nvPr/>
        </p:nvSpPr>
        <p:spPr>
          <a:xfrm>
            <a:off x="1413677" y="171362"/>
            <a:ext cx="1391418" cy="857338"/>
          </a:xfrm>
          <a:custGeom>
            <a:avLst/>
            <a:gdLst/>
            <a:ahLst/>
            <a:cxnLst/>
            <a:rect l="l" t="t" r="r" b="b"/>
            <a:pathLst>
              <a:path w="1391418" h="857338">
                <a:moveTo>
                  <a:pt x="0" y="0"/>
                </a:moveTo>
                <a:lnTo>
                  <a:pt x="1391418" y="0"/>
                </a:lnTo>
                <a:lnTo>
                  <a:pt x="1391418" y="857338"/>
                </a:lnTo>
                <a:lnTo>
                  <a:pt x="0" y="857338"/>
                </a:lnTo>
                <a:lnTo>
                  <a:pt x="0" y="0"/>
                </a:lnTo>
                <a:close/>
              </a:path>
            </a:pathLst>
          </a:custGeom>
          <a:blipFill>
            <a:blip r:embed="rId7"/>
            <a:stretch>
              <a:fillRect/>
            </a:stretch>
          </a:blipFill>
        </p:spPr>
        <p:txBody>
          <a:bodyPr/>
          <a:lstStyle/>
          <a:p>
            <a:endParaRPr lang="en-IN"/>
          </a:p>
        </p:txBody>
      </p:sp>
      <p:sp>
        <p:nvSpPr>
          <p:cNvPr id="13" name="TextBox 13"/>
          <p:cNvSpPr txBox="1"/>
          <p:nvPr/>
        </p:nvSpPr>
        <p:spPr>
          <a:xfrm>
            <a:off x="946252" y="3162300"/>
            <a:ext cx="1967270" cy="384721"/>
          </a:xfrm>
          <a:prstGeom prst="rect">
            <a:avLst/>
          </a:prstGeom>
        </p:spPr>
        <p:txBody>
          <a:bodyPr wrap="square" lIns="0" tIns="0" rIns="0" bIns="0" rtlCol="0" anchor="t">
            <a:spAutoFit/>
          </a:bodyPr>
          <a:lstStyle/>
          <a:p>
            <a:pPr algn="l">
              <a:lnSpc>
                <a:spcPts val="3026"/>
              </a:lnSpc>
            </a:pPr>
            <a:r>
              <a:rPr lang="en-US" sz="2400" b="1" dirty="0">
                <a:solidFill>
                  <a:srgbClr val="003060"/>
                </a:solidFill>
                <a:latin typeface="Garet Bold"/>
                <a:ea typeface="Garet Bold"/>
                <a:cs typeface="Garet Bold"/>
                <a:sym typeface="Garet Bold"/>
              </a:rPr>
              <a:t>Objective:</a:t>
            </a:r>
          </a:p>
        </p:txBody>
      </p:sp>
      <p:sp>
        <p:nvSpPr>
          <p:cNvPr id="14" name="TextBox 14"/>
          <p:cNvSpPr txBox="1"/>
          <p:nvPr/>
        </p:nvSpPr>
        <p:spPr>
          <a:xfrm>
            <a:off x="946252" y="3691823"/>
            <a:ext cx="7805890" cy="3657476"/>
          </a:xfrm>
          <a:prstGeom prst="rect">
            <a:avLst/>
          </a:prstGeom>
        </p:spPr>
        <p:txBody>
          <a:bodyPr lIns="0" tIns="0" rIns="0" bIns="0" rtlCol="0" anchor="t">
            <a:spAutoFit/>
          </a:bodyPr>
          <a:lstStyle/>
          <a:p>
            <a:pPr algn="just">
              <a:lnSpc>
                <a:spcPts val="3562"/>
              </a:lnSpc>
            </a:pPr>
            <a:r>
              <a:rPr lang="en-US" sz="2400" dirty="0"/>
              <a:t>To analyze over 138,000 transaction records and transform raw data into a strategic decision-support system. The primary objective is to bridge the gap between Customer Demand and Operational Supply by moving beyond simple reporting to Root Cause Analysis. This involves pinpointing specific logistics bottlenecks, optimizing menu pricing strategies to boost Average Order Value (AOV), and identifying retention risks within the customer base to drive sustainable revenue growth.</a:t>
            </a:r>
            <a:endParaRPr lang="en-US" sz="2187" dirty="0">
              <a:solidFill>
                <a:srgbClr val="272525"/>
              </a:solidFill>
              <a:latin typeface="Inter"/>
              <a:ea typeface="Inter"/>
              <a:cs typeface="Inter"/>
              <a:sym typeface="Inter"/>
            </a:endParaRPr>
          </a:p>
        </p:txBody>
      </p:sp>
      <p:sp>
        <p:nvSpPr>
          <p:cNvPr id="15" name="TextBox 15"/>
          <p:cNvSpPr txBox="1"/>
          <p:nvPr/>
        </p:nvSpPr>
        <p:spPr>
          <a:xfrm>
            <a:off x="9453410" y="3162300"/>
            <a:ext cx="1967270" cy="371972"/>
          </a:xfrm>
          <a:prstGeom prst="rect">
            <a:avLst/>
          </a:prstGeom>
        </p:spPr>
        <p:txBody>
          <a:bodyPr lIns="0" tIns="0" rIns="0" bIns="0" rtlCol="0" anchor="t">
            <a:spAutoFit/>
          </a:bodyPr>
          <a:lstStyle/>
          <a:p>
            <a:pPr algn="l">
              <a:lnSpc>
                <a:spcPts val="3026"/>
              </a:lnSpc>
            </a:pPr>
            <a:r>
              <a:rPr lang="en-US" sz="2400" b="1">
                <a:solidFill>
                  <a:srgbClr val="003060"/>
                </a:solidFill>
                <a:latin typeface="Garet Bold"/>
                <a:ea typeface="Garet Bold"/>
                <a:cs typeface="Garet Bold"/>
                <a:sym typeface="Garet Bold"/>
              </a:rPr>
              <a:t>Description:</a:t>
            </a:r>
          </a:p>
        </p:txBody>
      </p:sp>
      <p:sp>
        <p:nvSpPr>
          <p:cNvPr id="16" name="TextBox 16"/>
          <p:cNvSpPr txBox="1"/>
          <p:nvPr/>
        </p:nvSpPr>
        <p:spPr>
          <a:xfrm>
            <a:off x="9453410" y="3691823"/>
            <a:ext cx="7805890" cy="4580806"/>
          </a:xfrm>
          <a:prstGeom prst="rect">
            <a:avLst/>
          </a:prstGeom>
        </p:spPr>
        <p:txBody>
          <a:bodyPr lIns="0" tIns="0" rIns="0" bIns="0" rtlCol="0" anchor="t">
            <a:spAutoFit/>
          </a:bodyPr>
          <a:lstStyle/>
          <a:p>
            <a:pPr algn="just">
              <a:lnSpc>
                <a:spcPts val="3562"/>
              </a:lnSpc>
            </a:pPr>
            <a:r>
              <a:rPr lang="en-US" sz="2400" dirty="0"/>
              <a:t>In the competitive FB landscape, operational efficiency is directly tied to profitability. This project deploys Microsoft Power BI to engineer a full-scale analytical solution. Starting with raw data ingestion and ETL transformation, we constructed a Star Schema data model to simulate real-world business scenarios. The final dashboard ecosystem focuses on Menu Optimization (identifying "Cash Cows" vs. "Dogs"), Logistics Performance, and Customer Sentiment, providing stakeholders with the actionable intelligence needed to reduce churn and increase Average Order Value (AOV).</a:t>
            </a:r>
            <a:endParaRPr lang="en-US" sz="2187" dirty="0">
              <a:solidFill>
                <a:srgbClr val="272525"/>
              </a:solidFill>
              <a:latin typeface="Inter"/>
              <a:ea typeface="Inter"/>
              <a:cs typeface="Inter"/>
              <a:sym typeface="Inter"/>
            </a:endParaRPr>
          </a:p>
        </p:txBody>
      </p:sp>
      <p:sp>
        <p:nvSpPr>
          <p:cNvPr id="17" name="TextBox 17"/>
          <p:cNvSpPr txBox="1"/>
          <p:nvPr/>
        </p:nvSpPr>
        <p:spPr>
          <a:xfrm>
            <a:off x="16739892" y="8720456"/>
            <a:ext cx="1548108" cy="1566544"/>
          </a:xfrm>
          <a:prstGeom prst="rect">
            <a:avLst/>
          </a:prstGeom>
        </p:spPr>
        <p:txBody>
          <a:bodyPr wrap="square" lIns="0" tIns="0" rIns="0" bIns="0" rtlCol="0" anchor="t">
            <a:spAutoFit/>
          </a:bodyPr>
          <a:lstStyle/>
          <a:p>
            <a:pPr algn="ctr">
              <a:lnSpc>
                <a:spcPts val="12880"/>
              </a:lnSpc>
            </a:pPr>
            <a:r>
              <a:rPr lang="en-US" sz="9200" dirty="0">
                <a:solidFill>
                  <a:srgbClr val="003060"/>
                </a:solidFill>
                <a:latin typeface="Algerian" panose="04020705040A02060702" pitchFamily="82" charset="0"/>
                <a:ea typeface="Canva Sans Bold"/>
                <a:cs typeface="Canva Sans Bold"/>
                <a:sym typeface="Canva Sans Bold"/>
              </a:rPr>
              <a:t>01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E1190-43C8-F2E7-17B1-5CEFD78ACD2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02BD1D7-2570-44D0-2EF1-A86807C16735}"/>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dirty="0"/>
          </a:p>
        </p:txBody>
      </p:sp>
      <p:grpSp>
        <p:nvGrpSpPr>
          <p:cNvPr id="3" name="Group 3">
            <a:extLst>
              <a:ext uri="{FF2B5EF4-FFF2-40B4-BE49-F238E27FC236}">
                <a16:creationId xmlns:a16="http://schemas.microsoft.com/office/drawing/2014/main" id="{A25EF073-C5E7-5BBC-EDEB-E1F5B068F80D}"/>
              </a:ext>
            </a:extLst>
          </p:cNvPr>
          <p:cNvGrpSpPr/>
          <p:nvPr/>
        </p:nvGrpSpPr>
        <p:grpSpPr>
          <a:xfrm>
            <a:off x="0" y="-1"/>
            <a:ext cx="1028700" cy="10287001"/>
            <a:chOff x="0" y="0"/>
            <a:chExt cx="377516" cy="2849787"/>
          </a:xfrm>
        </p:grpSpPr>
        <p:sp>
          <p:nvSpPr>
            <p:cNvPr id="4" name="Freeform 4">
              <a:extLst>
                <a:ext uri="{FF2B5EF4-FFF2-40B4-BE49-F238E27FC236}">
                  <a16:creationId xmlns:a16="http://schemas.microsoft.com/office/drawing/2014/main" id="{4B59FDFB-2926-AE21-8438-4DAF2F09D82C}"/>
                </a:ext>
              </a:extLst>
            </p:cNvPr>
            <p:cNvSpPr/>
            <p:nvPr/>
          </p:nvSpPr>
          <p:spPr>
            <a:xfrm>
              <a:off x="0" y="0"/>
              <a:ext cx="377516" cy="2849787"/>
            </a:xfrm>
            <a:prstGeom prst="rect">
              <a:avLst/>
            </a:prstGeom>
            <a:gradFill rotWithShape="1">
              <a:gsLst>
                <a:gs pos="0">
                  <a:srgbClr val="003060">
                    <a:alpha val="100000"/>
                  </a:srgbClr>
                </a:gs>
                <a:gs pos="100000">
                  <a:srgbClr val="003060">
                    <a:alpha val="0"/>
                  </a:srgbClr>
                </a:gs>
              </a:gsLst>
              <a:lin ang="5400000"/>
            </a:gradFill>
          </p:spPr>
          <p:txBody>
            <a:bodyPr/>
            <a:lstStyle/>
            <a:p>
              <a:endParaRPr lang="en-IN"/>
            </a:p>
          </p:txBody>
        </p:sp>
        <p:sp>
          <p:nvSpPr>
            <p:cNvPr id="5" name="TextBox 5">
              <a:extLst>
                <a:ext uri="{FF2B5EF4-FFF2-40B4-BE49-F238E27FC236}">
                  <a16:creationId xmlns:a16="http://schemas.microsoft.com/office/drawing/2014/main" id="{E5635903-DD2E-14CD-21F5-C93BB143AA24}"/>
                </a:ext>
              </a:extLst>
            </p:cNvPr>
            <p:cNvSpPr txBox="1"/>
            <p:nvPr/>
          </p:nvSpPr>
          <p:spPr>
            <a:xfrm>
              <a:off x="0" y="-57150"/>
              <a:ext cx="377516" cy="2906937"/>
            </a:xfrm>
            <a:prstGeom prst="rect">
              <a:avLst/>
            </a:prstGeom>
          </p:spPr>
          <p:txBody>
            <a:bodyPr lIns="50800" tIns="50800" rIns="50800" bIns="50800" rtlCol="0" anchor="ctr"/>
            <a:lstStyle/>
            <a:p>
              <a:pPr algn="ctr">
                <a:lnSpc>
                  <a:spcPts val="3500"/>
                </a:lnSpc>
              </a:pPr>
              <a:endParaRPr/>
            </a:p>
          </p:txBody>
        </p:sp>
      </p:grpSp>
      <p:grpSp>
        <p:nvGrpSpPr>
          <p:cNvPr id="6" name="Group 6">
            <a:extLst>
              <a:ext uri="{FF2B5EF4-FFF2-40B4-BE49-F238E27FC236}">
                <a16:creationId xmlns:a16="http://schemas.microsoft.com/office/drawing/2014/main" id="{CF894D0B-C49F-EE31-9D31-79A6705EA9E0}"/>
              </a:ext>
            </a:extLst>
          </p:cNvPr>
          <p:cNvGrpSpPr/>
          <p:nvPr/>
        </p:nvGrpSpPr>
        <p:grpSpPr>
          <a:xfrm>
            <a:off x="17259301" y="-1"/>
            <a:ext cx="1028700" cy="4272795"/>
            <a:chOff x="0" y="0"/>
            <a:chExt cx="377516" cy="1233475"/>
          </a:xfrm>
        </p:grpSpPr>
        <p:sp>
          <p:nvSpPr>
            <p:cNvPr id="7" name="Freeform 7">
              <a:extLst>
                <a:ext uri="{FF2B5EF4-FFF2-40B4-BE49-F238E27FC236}">
                  <a16:creationId xmlns:a16="http://schemas.microsoft.com/office/drawing/2014/main" id="{1422FFFA-AB70-F8A3-B4E8-CD44E216D678}"/>
                </a:ext>
              </a:extLst>
            </p:cNvPr>
            <p:cNvSpPr/>
            <p:nvPr/>
          </p:nvSpPr>
          <p:spPr>
            <a:xfrm>
              <a:off x="0" y="0"/>
              <a:ext cx="377516" cy="1233475"/>
            </a:xfrm>
            <a:prstGeom prst="rect">
              <a:avLst/>
            </a:prstGeom>
            <a:gradFill rotWithShape="1">
              <a:gsLst>
                <a:gs pos="0">
                  <a:srgbClr val="003060">
                    <a:alpha val="100000"/>
                  </a:srgbClr>
                </a:gs>
                <a:gs pos="100000">
                  <a:srgbClr val="003060">
                    <a:alpha val="0"/>
                  </a:srgbClr>
                </a:gs>
              </a:gsLst>
              <a:lin ang="5400000"/>
            </a:gradFill>
          </p:spPr>
          <p:txBody>
            <a:bodyPr/>
            <a:lstStyle/>
            <a:p>
              <a:endParaRPr lang="en-IN" dirty="0"/>
            </a:p>
          </p:txBody>
        </p:sp>
        <p:sp>
          <p:nvSpPr>
            <p:cNvPr id="8" name="TextBox 8">
              <a:extLst>
                <a:ext uri="{FF2B5EF4-FFF2-40B4-BE49-F238E27FC236}">
                  <a16:creationId xmlns:a16="http://schemas.microsoft.com/office/drawing/2014/main" id="{2FFC758B-AE15-C7D9-B06E-822D0DB9F1A6}"/>
                </a:ext>
              </a:extLst>
            </p:cNvPr>
            <p:cNvSpPr txBox="1"/>
            <p:nvPr/>
          </p:nvSpPr>
          <p:spPr>
            <a:xfrm>
              <a:off x="0" y="-57150"/>
              <a:ext cx="377516" cy="1290625"/>
            </a:xfrm>
            <a:prstGeom prst="rect">
              <a:avLst/>
            </a:prstGeom>
          </p:spPr>
          <p:txBody>
            <a:bodyPr lIns="50800" tIns="50800" rIns="50800" bIns="50800" rtlCol="0" anchor="ctr"/>
            <a:lstStyle/>
            <a:p>
              <a:pPr algn="ctr">
                <a:lnSpc>
                  <a:spcPts val="3500"/>
                </a:lnSpc>
              </a:pPr>
              <a:endParaRPr/>
            </a:p>
          </p:txBody>
        </p:sp>
      </p:grpSp>
      <p:sp>
        <p:nvSpPr>
          <p:cNvPr id="9" name="TextBox 9">
            <a:extLst>
              <a:ext uri="{FF2B5EF4-FFF2-40B4-BE49-F238E27FC236}">
                <a16:creationId xmlns:a16="http://schemas.microsoft.com/office/drawing/2014/main" id="{D79BBC9C-2DB1-3C6F-F3D2-9D39B68B2974}"/>
              </a:ext>
            </a:extLst>
          </p:cNvPr>
          <p:cNvSpPr txBox="1"/>
          <p:nvPr/>
        </p:nvSpPr>
        <p:spPr>
          <a:xfrm>
            <a:off x="2287044" y="1593566"/>
            <a:ext cx="13713911" cy="882934"/>
          </a:xfrm>
          <a:prstGeom prst="rect">
            <a:avLst/>
          </a:prstGeom>
        </p:spPr>
        <p:txBody>
          <a:bodyPr wrap="square" lIns="0" tIns="0" rIns="0" bIns="0" rtlCol="0" anchor="t">
            <a:spAutoFit/>
          </a:bodyPr>
          <a:lstStyle/>
          <a:p>
            <a:pPr algn="ctr">
              <a:lnSpc>
                <a:spcPts val="6499"/>
              </a:lnSpc>
            </a:pPr>
            <a:r>
              <a:rPr lang="en-US" sz="6700" b="1" dirty="0">
                <a:solidFill>
                  <a:srgbClr val="003060"/>
                </a:solidFill>
                <a:latin typeface="Garet Bold"/>
                <a:ea typeface="Garet Bold"/>
                <a:cs typeface="Garet Bold"/>
                <a:sym typeface="Garet Bold"/>
              </a:rPr>
              <a:t>SYSTEM DESIGN &amp; WORKFLOW</a:t>
            </a:r>
          </a:p>
        </p:txBody>
      </p:sp>
      <p:sp>
        <p:nvSpPr>
          <p:cNvPr id="10" name="Freeform 10">
            <a:extLst>
              <a:ext uri="{FF2B5EF4-FFF2-40B4-BE49-F238E27FC236}">
                <a16:creationId xmlns:a16="http://schemas.microsoft.com/office/drawing/2014/main" id="{1026842E-DF06-E67D-EE83-8711B83536DF}"/>
              </a:ext>
            </a:extLst>
          </p:cNvPr>
          <p:cNvSpPr/>
          <p:nvPr/>
        </p:nvSpPr>
        <p:spPr>
          <a:xfrm flipH="1">
            <a:off x="14218007" y="9045591"/>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1" name="Freeform 11">
            <a:extLst>
              <a:ext uri="{FF2B5EF4-FFF2-40B4-BE49-F238E27FC236}">
                <a16:creationId xmlns:a16="http://schemas.microsoft.com/office/drawing/2014/main" id="{C62D0ABA-68AC-169F-6E59-EAA8D5261BC1}"/>
              </a:ext>
            </a:extLst>
          </p:cNvPr>
          <p:cNvSpPr/>
          <p:nvPr/>
        </p:nvSpPr>
        <p:spPr>
          <a:xfrm>
            <a:off x="1413677" y="171362"/>
            <a:ext cx="1391418" cy="857338"/>
          </a:xfrm>
          <a:custGeom>
            <a:avLst/>
            <a:gdLst/>
            <a:ahLst/>
            <a:cxnLst/>
            <a:rect l="l" t="t" r="r" b="b"/>
            <a:pathLst>
              <a:path w="1391418" h="857338">
                <a:moveTo>
                  <a:pt x="0" y="0"/>
                </a:moveTo>
                <a:lnTo>
                  <a:pt x="1391418" y="0"/>
                </a:lnTo>
                <a:lnTo>
                  <a:pt x="1391418" y="857338"/>
                </a:lnTo>
                <a:lnTo>
                  <a:pt x="0" y="857338"/>
                </a:lnTo>
                <a:lnTo>
                  <a:pt x="0" y="0"/>
                </a:lnTo>
                <a:close/>
              </a:path>
            </a:pathLst>
          </a:custGeom>
          <a:blipFill>
            <a:blip r:embed="rId5"/>
            <a:stretch>
              <a:fillRect/>
            </a:stretch>
          </a:blipFill>
        </p:spPr>
        <p:txBody>
          <a:bodyPr/>
          <a:lstStyle/>
          <a:p>
            <a:endParaRPr lang="en-IN"/>
          </a:p>
        </p:txBody>
      </p:sp>
      <p:sp>
        <p:nvSpPr>
          <p:cNvPr id="40" name="TextBox 40">
            <a:extLst>
              <a:ext uri="{FF2B5EF4-FFF2-40B4-BE49-F238E27FC236}">
                <a16:creationId xmlns:a16="http://schemas.microsoft.com/office/drawing/2014/main" id="{8BF0141C-C99D-D4CB-108B-67CED90CDE3B}"/>
              </a:ext>
            </a:extLst>
          </p:cNvPr>
          <p:cNvSpPr txBox="1"/>
          <p:nvPr/>
        </p:nvSpPr>
        <p:spPr>
          <a:xfrm>
            <a:off x="16706456" y="8720456"/>
            <a:ext cx="1581544" cy="1566544"/>
          </a:xfrm>
          <a:prstGeom prst="rect">
            <a:avLst/>
          </a:prstGeom>
        </p:spPr>
        <p:txBody>
          <a:bodyPr wrap="square" lIns="0" tIns="0" rIns="0" bIns="0" rtlCol="0" anchor="t">
            <a:spAutoFit/>
          </a:bodyPr>
          <a:lstStyle/>
          <a:p>
            <a:pPr algn="ctr">
              <a:lnSpc>
                <a:spcPts val="12880"/>
              </a:lnSpc>
            </a:pPr>
            <a:r>
              <a:rPr lang="en-US" sz="9200" dirty="0">
                <a:solidFill>
                  <a:srgbClr val="003060"/>
                </a:solidFill>
                <a:latin typeface="Algerian" panose="04020705040A02060702" pitchFamily="82" charset="0"/>
                <a:ea typeface="Canva Sans Bold"/>
                <a:cs typeface="Canva Sans Bold"/>
                <a:sym typeface="Canva Sans Bold"/>
              </a:rPr>
              <a:t>02</a:t>
            </a:r>
          </a:p>
        </p:txBody>
      </p:sp>
      <p:sp>
        <p:nvSpPr>
          <p:cNvPr id="47" name="Freeform 11">
            <a:extLst>
              <a:ext uri="{FF2B5EF4-FFF2-40B4-BE49-F238E27FC236}">
                <a16:creationId xmlns:a16="http://schemas.microsoft.com/office/drawing/2014/main" id="{EBA8ACE2-C65C-0872-8793-B14C8211B002}"/>
              </a:ext>
            </a:extLst>
          </p:cNvPr>
          <p:cNvSpPr/>
          <p:nvPr/>
        </p:nvSpPr>
        <p:spPr>
          <a:xfrm>
            <a:off x="1028700" y="2888313"/>
            <a:ext cx="16230600" cy="2161366"/>
          </a:xfrm>
          <a:custGeom>
            <a:avLst/>
            <a:gdLst/>
            <a:ahLst/>
            <a:cxnLst/>
            <a:rect l="l" t="t" r="r" b="b"/>
            <a:pathLst>
              <a:path w="16230600" h="2161366">
                <a:moveTo>
                  <a:pt x="0" y="0"/>
                </a:moveTo>
                <a:lnTo>
                  <a:pt x="16230600" y="0"/>
                </a:lnTo>
                <a:lnTo>
                  <a:pt x="16230600" y="2161366"/>
                </a:lnTo>
                <a:lnTo>
                  <a:pt x="0" y="2161366"/>
                </a:lnTo>
                <a:lnTo>
                  <a:pt x="0" y="0"/>
                </a:lnTo>
                <a:close/>
              </a:path>
            </a:pathLst>
          </a:custGeom>
          <a:blipFill>
            <a:blip r:embed="rId6"/>
            <a:stretch>
              <a:fillRect t="-21808" b="-21808"/>
            </a:stretch>
          </a:blipFill>
        </p:spPr>
      </p:sp>
      <p:sp>
        <p:nvSpPr>
          <p:cNvPr id="48" name="TextBox 14">
            <a:extLst>
              <a:ext uri="{FF2B5EF4-FFF2-40B4-BE49-F238E27FC236}">
                <a16:creationId xmlns:a16="http://schemas.microsoft.com/office/drawing/2014/main" id="{EC24E806-9191-CFDE-67CA-23671352F8D7}"/>
              </a:ext>
            </a:extLst>
          </p:cNvPr>
          <p:cNvSpPr txBox="1"/>
          <p:nvPr/>
        </p:nvSpPr>
        <p:spPr>
          <a:xfrm>
            <a:off x="1413677" y="5183029"/>
            <a:ext cx="2810506" cy="3322796"/>
          </a:xfrm>
          <a:prstGeom prst="rect">
            <a:avLst/>
          </a:prstGeom>
        </p:spPr>
        <p:txBody>
          <a:bodyPr lIns="0" tIns="0" rIns="0" bIns="0" rtlCol="0" anchor="t">
            <a:spAutoFit/>
          </a:bodyPr>
          <a:lstStyle/>
          <a:p>
            <a:pPr marL="404812" lvl="1" indent="-202406">
              <a:lnSpc>
                <a:spcPts val="2936"/>
              </a:lnSpc>
              <a:buFont typeface="Arial"/>
              <a:buChar char="•"/>
            </a:pPr>
            <a:r>
              <a:rPr lang="en-US" sz="1874" dirty="0">
                <a:solidFill>
                  <a:srgbClr val="272525"/>
                </a:solidFill>
                <a:latin typeface="Inter"/>
                <a:ea typeface="Inter"/>
                <a:cs typeface="Inter"/>
                <a:sym typeface="Inter"/>
              </a:rPr>
              <a:t>Ingested 138k+ transaction records from Kaggle CSV datasets.</a:t>
            </a:r>
          </a:p>
          <a:p>
            <a:pPr marL="404812" lvl="1" indent="-202406">
              <a:lnSpc>
                <a:spcPts val="2937"/>
              </a:lnSpc>
              <a:buFont typeface="Arial"/>
              <a:buChar char="•"/>
            </a:pPr>
            <a:r>
              <a:rPr lang="en-US" sz="1874" dirty="0">
                <a:solidFill>
                  <a:srgbClr val="272525"/>
                </a:solidFill>
                <a:latin typeface="Inter"/>
                <a:ea typeface="Inter"/>
                <a:cs typeface="Inter"/>
                <a:sym typeface="Inter"/>
              </a:rPr>
              <a:t>Consolidated data across Orders, Restaurants, and Users tables.</a:t>
            </a:r>
          </a:p>
          <a:p>
            <a:pPr algn="just">
              <a:lnSpc>
                <a:spcPts val="2936"/>
              </a:lnSpc>
            </a:pPr>
            <a:endParaRPr lang="en-US" sz="1874" dirty="0">
              <a:solidFill>
                <a:srgbClr val="272525"/>
              </a:solidFill>
              <a:latin typeface="Inter"/>
              <a:ea typeface="Inter"/>
              <a:cs typeface="Inter"/>
              <a:sym typeface="Inter"/>
            </a:endParaRPr>
          </a:p>
        </p:txBody>
      </p:sp>
      <p:sp>
        <p:nvSpPr>
          <p:cNvPr id="49" name="TextBox 15">
            <a:extLst>
              <a:ext uri="{FF2B5EF4-FFF2-40B4-BE49-F238E27FC236}">
                <a16:creationId xmlns:a16="http://schemas.microsoft.com/office/drawing/2014/main" id="{AF83E6A7-9B7B-9BE7-BA7F-9D38C19EFA44}"/>
              </a:ext>
            </a:extLst>
          </p:cNvPr>
          <p:cNvSpPr txBox="1"/>
          <p:nvPr/>
        </p:nvSpPr>
        <p:spPr>
          <a:xfrm>
            <a:off x="4404083" y="5183029"/>
            <a:ext cx="2774823" cy="3322796"/>
          </a:xfrm>
          <a:prstGeom prst="rect">
            <a:avLst/>
          </a:prstGeom>
        </p:spPr>
        <p:txBody>
          <a:bodyPr lIns="0" tIns="0" rIns="0" bIns="0" rtlCol="0" anchor="t">
            <a:spAutoFit/>
          </a:bodyPr>
          <a:lstStyle/>
          <a:p>
            <a:pPr marL="404812" lvl="1" indent="-202406" algn="l">
              <a:lnSpc>
                <a:spcPts val="2936"/>
              </a:lnSpc>
              <a:buFont typeface="Arial"/>
              <a:buChar char="•"/>
            </a:pPr>
            <a:r>
              <a:rPr lang="en-US" sz="1874">
                <a:solidFill>
                  <a:srgbClr val="272525"/>
                </a:solidFill>
                <a:latin typeface="Inter"/>
                <a:ea typeface="Inter"/>
                <a:cs typeface="Inter"/>
                <a:sym typeface="Inter"/>
              </a:rPr>
              <a:t>leveraged Power Query to clean null values and remove duplicates.</a:t>
            </a:r>
          </a:p>
          <a:p>
            <a:pPr marL="404812" lvl="1" indent="-202406" algn="l">
              <a:lnSpc>
                <a:spcPts val="2937"/>
              </a:lnSpc>
              <a:buFont typeface="Arial"/>
              <a:buChar char="•"/>
            </a:pPr>
            <a:r>
              <a:rPr lang="en-US" sz="1874">
                <a:solidFill>
                  <a:srgbClr val="272525"/>
                </a:solidFill>
                <a:latin typeface="Inter"/>
                <a:ea typeface="Inter"/>
                <a:cs typeface="Inter"/>
                <a:sym typeface="Inter"/>
              </a:rPr>
              <a:t>Standardized inconsistent entries (e.g., city names) for data integrity.</a:t>
            </a:r>
          </a:p>
          <a:p>
            <a:pPr algn="l">
              <a:lnSpc>
                <a:spcPts val="2936"/>
              </a:lnSpc>
            </a:pPr>
            <a:endParaRPr lang="en-US" sz="1874">
              <a:solidFill>
                <a:srgbClr val="272525"/>
              </a:solidFill>
              <a:latin typeface="Inter"/>
              <a:ea typeface="Inter"/>
              <a:cs typeface="Inter"/>
              <a:sym typeface="Inter"/>
            </a:endParaRPr>
          </a:p>
        </p:txBody>
      </p:sp>
      <p:sp>
        <p:nvSpPr>
          <p:cNvPr id="50" name="TextBox 16">
            <a:extLst>
              <a:ext uri="{FF2B5EF4-FFF2-40B4-BE49-F238E27FC236}">
                <a16:creationId xmlns:a16="http://schemas.microsoft.com/office/drawing/2014/main" id="{DC3B910C-34AF-8B2A-5102-691B8935D619}"/>
              </a:ext>
            </a:extLst>
          </p:cNvPr>
          <p:cNvSpPr txBox="1"/>
          <p:nvPr/>
        </p:nvSpPr>
        <p:spPr>
          <a:xfrm>
            <a:off x="7361603" y="5183029"/>
            <a:ext cx="2851699" cy="3694271"/>
          </a:xfrm>
          <a:prstGeom prst="rect">
            <a:avLst/>
          </a:prstGeom>
        </p:spPr>
        <p:txBody>
          <a:bodyPr lIns="0" tIns="0" rIns="0" bIns="0" rtlCol="0" anchor="t">
            <a:spAutoFit/>
          </a:bodyPr>
          <a:lstStyle/>
          <a:p>
            <a:pPr marL="404812" lvl="1" indent="-202406" algn="l">
              <a:lnSpc>
                <a:spcPts val="2936"/>
              </a:lnSpc>
              <a:buFont typeface="Arial"/>
              <a:buChar char="•"/>
            </a:pPr>
            <a:r>
              <a:rPr lang="en-US" sz="1874">
                <a:solidFill>
                  <a:srgbClr val="272525"/>
                </a:solidFill>
                <a:latin typeface="Inter"/>
                <a:ea typeface="Inter"/>
                <a:cs typeface="Inter"/>
                <a:sym typeface="Inter"/>
              </a:rPr>
              <a:t>Architected a Star Schema model for optimized performance.</a:t>
            </a:r>
          </a:p>
          <a:p>
            <a:pPr marL="404812" lvl="1" indent="-202406" algn="l">
              <a:lnSpc>
                <a:spcPts val="2937"/>
              </a:lnSpc>
              <a:buFont typeface="Arial"/>
              <a:buChar char="•"/>
            </a:pPr>
            <a:r>
              <a:rPr lang="en-US" sz="1874">
                <a:solidFill>
                  <a:srgbClr val="272525"/>
                </a:solidFill>
                <a:latin typeface="Inter"/>
                <a:ea typeface="Inter"/>
                <a:cs typeface="Inter"/>
                <a:sym typeface="Inter"/>
              </a:rPr>
              <a:t>Established active One-to-Many relationships between Fact and Dimension tables.</a:t>
            </a:r>
          </a:p>
          <a:p>
            <a:pPr algn="l">
              <a:lnSpc>
                <a:spcPts val="2936"/>
              </a:lnSpc>
            </a:pPr>
            <a:endParaRPr lang="en-US" sz="1874">
              <a:solidFill>
                <a:srgbClr val="272525"/>
              </a:solidFill>
              <a:latin typeface="Inter"/>
              <a:ea typeface="Inter"/>
              <a:cs typeface="Inter"/>
              <a:sym typeface="Inter"/>
            </a:endParaRPr>
          </a:p>
        </p:txBody>
      </p:sp>
      <p:sp>
        <p:nvSpPr>
          <p:cNvPr id="51" name="TextBox 17">
            <a:extLst>
              <a:ext uri="{FF2B5EF4-FFF2-40B4-BE49-F238E27FC236}">
                <a16:creationId xmlns:a16="http://schemas.microsoft.com/office/drawing/2014/main" id="{1C48C10F-81C1-8BEE-6E9F-BD09ED576F49}"/>
              </a:ext>
            </a:extLst>
          </p:cNvPr>
          <p:cNvSpPr txBox="1"/>
          <p:nvPr/>
        </p:nvSpPr>
        <p:spPr>
          <a:xfrm>
            <a:off x="10394277" y="5183029"/>
            <a:ext cx="2796711" cy="3694271"/>
          </a:xfrm>
          <a:prstGeom prst="rect">
            <a:avLst/>
          </a:prstGeom>
        </p:spPr>
        <p:txBody>
          <a:bodyPr lIns="0" tIns="0" rIns="0" bIns="0" rtlCol="0" anchor="t">
            <a:spAutoFit/>
          </a:bodyPr>
          <a:lstStyle/>
          <a:p>
            <a:pPr marL="404812" lvl="1" indent="-202406" algn="l">
              <a:lnSpc>
                <a:spcPts val="2936"/>
              </a:lnSpc>
              <a:buFont typeface="Arial"/>
              <a:buChar char="•"/>
            </a:pPr>
            <a:r>
              <a:rPr lang="en-US" sz="1874">
                <a:solidFill>
                  <a:srgbClr val="272525"/>
                </a:solidFill>
                <a:latin typeface="Inter"/>
                <a:ea typeface="Inter"/>
                <a:cs typeface="Inter"/>
                <a:sym typeface="Inter"/>
              </a:rPr>
              <a:t>Engineered custom DAX measures to calculate Churn Rate, AOV, and Delay %.</a:t>
            </a:r>
          </a:p>
          <a:p>
            <a:pPr marL="404812" lvl="1" indent="-202406" algn="l">
              <a:lnSpc>
                <a:spcPts val="2937"/>
              </a:lnSpc>
              <a:buFont typeface="Arial"/>
              <a:buChar char="•"/>
            </a:pPr>
            <a:r>
              <a:rPr lang="en-US" sz="1874">
                <a:solidFill>
                  <a:srgbClr val="272525"/>
                </a:solidFill>
                <a:latin typeface="Inter"/>
                <a:ea typeface="Inter"/>
                <a:cs typeface="Inter"/>
                <a:sym typeface="Inter"/>
              </a:rPr>
              <a:t>Created Time Intelligence functions to track Month-over-Month (MoM) growth.</a:t>
            </a:r>
          </a:p>
          <a:p>
            <a:pPr algn="l">
              <a:lnSpc>
                <a:spcPts val="2936"/>
              </a:lnSpc>
            </a:pPr>
            <a:endParaRPr lang="en-US" sz="1874">
              <a:solidFill>
                <a:srgbClr val="272525"/>
              </a:solidFill>
              <a:latin typeface="Inter"/>
              <a:ea typeface="Inter"/>
              <a:cs typeface="Inter"/>
              <a:sym typeface="Inter"/>
            </a:endParaRPr>
          </a:p>
        </p:txBody>
      </p:sp>
      <p:sp>
        <p:nvSpPr>
          <p:cNvPr id="52" name="TextBox 18">
            <a:extLst>
              <a:ext uri="{FF2B5EF4-FFF2-40B4-BE49-F238E27FC236}">
                <a16:creationId xmlns:a16="http://schemas.microsoft.com/office/drawing/2014/main" id="{578004A2-8FA7-2ABF-F268-1A6AA0A3DD58}"/>
              </a:ext>
            </a:extLst>
          </p:cNvPr>
          <p:cNvSpPr txBox="1"/>
          <p:nvPr/>
        </p:nvSpPr>
        <p:spPr>
          <a:xfrm>
            <a:off x="13371963" y="5183029"/>
            <a:ext cx="2796711" cy="3694271"/>
          </a:xfrm>
          <a:prstGeom prst="rect">
            <a:avLst/>
          </a:prstGeom>
        </p:spPr>
        <p:txBody>
          <a:bodyPr lIns="0" tIns="0" rIns="0" bIns="0" rtlCol="0" anchor="t">
            <a:spAutoFit/>
          </a:bodyPr>
          <a:lstStyle/>
          <a:p>
            <a:pPr marL="404812" lvl="1" indent="-202406" algn="l">
              <a:lnSpc>
                <a:spcPts val="2936"/>
              </a:lnSpc>
              <a:buFont typeface="Arial"/>
              <a:buChar char="•"/>
            </a:pPr>
            <a:r>
              <a:rPr lang="en-US" sz="1874">
                <a:solidFill>
                  <a:srgbClr val="272525"/>
                </a:solidFill>
                <a:latin typeface="Inter"/>
                <a:ea typeface="Inter"/>
                <a:cs typeface="Inter"/>
                <a:sym typeface="Inter"/>
              </a:rPr>
              <a:t>Designed 7 interactive dashboards with drill-through navigation.</a:t>
            </a:r>
          </a:p>
          <a:p>
            <a:pPr marL="404812" lvl="1" indent="-202406" algn="l">
              <a:lnSpc>
                <a:spcPts val="2937"/>
              </a:lnSpc>
              <a:buFont typeface="Arial"/>
              <a:buChar char="•"/>
            </a:pPr>
            <a:r>
              <a:rPr lang="en-US" sz="1874">
                <a:solidFill>
                  <a:srgbClr val="272525"/>
                </a:solidFill>
                <a:latin typeface="Inter"/>
                <a:ea typeface="Inter"/>
                <a:cs typeface="Inter"/>
                <a:sym typeface="Inter"/>
              </a:rPr>
              <a:t>Visualized key trends in Menu Profitability, Logistics, and Customer Sentiment.</a:t>
            </a:r>
          </a:p>
          <a:p>
            <a:pPr algn="l">
              <a:lnSpc>
                <a:spcPts val="2936"/>
              </a:lnSpc>
            </a:pPr>
            <a:endParaRPr lang="en-US" sz="1874">
              <a:solidFill>
                <a:srgbClr val="272525"/>
              </a:solidFill>
              <a:latin typeface="Inter"/>
              <a:ea typeface="Inter"/>
              <a:cs typeface="Inter"/>
              <a:sym typeface="Inter"/>
            </a:endParaRPr>
          </a:p>
        </p:txBody>
      </p:sp>
    </p:spTree>
    <p:extLst>
      <p:ext uri="{BB962C8B-B14F-4D97-AF65-F5344CB8AC3E}">
        <p14:creationId xmlns:p14="http://schemas.microsoft.com/office/powerpoint/2010/main" val="4060039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a:p>
        </p:txBody>
      </p:sp>
      <p:grpSp>
        <p:nvGrpSpPr>
          <p:cNvPr id="3" name="Group 3"/>
          <p:cNvGrpSpPr/>
          <p:nvPr/>
        </p:nvGrpSpPr>
        <p:grpSpPr>
          <a:xfrm>
            <a:off x="9144000" y="0"/>
            <a:ext cx="9144000" cy="990600"/>
            <a:chOff x="0" y="0"/>
            <a:chExt cx="2493071" cy="270933"/>
          </a:xfrm>
        </p:grpSpPr>
        <p:sp>
          <p:nvSpPr>
            <p:cNvPr id="4" name="Freeform 4"/>
            <p:cNvSpPr/>
            <p:nvPr/>
          </p:nvSpPr>
          <p:spPr>
            <a:xfrm>
              <a:off x="0" y="0"/>
              <a:ext cx="2493071" cy="270933"/>
            </a:xfrm>
            <a:custGeom>
              <a:avLst/>
              <a:gdLst/>
              <a:ahLst/>
              <a:cxnLst/>
              <a:rect l="l" t="t" r="r" b="b"/>
              <a:pathLst>
                <a:path w="2493071" h="270933">
                  <a:moveTo>
                    <a:pt x="0" y="0"/>
                  </a:moveTo>
                  <a:lnTo>
                    <a:pt x="2493071" y="0"/>
                  </a:lnTo>
                  <a:lnTo>
                    <a:pt x="2493071" y="270933"/>
                  </a:lnTo>
                  <a:lnTo>
                    <a:pt x="0" y="270933"/>
                  </a:lnTo>
                  <a:close/>
                </a:path>
              </a:pathLst>
            </a:custGeom>
            <a:gradFill rotWithShape="1">
              <a:gsLst>
                <a:gs pos="0">
                  <a:srgbClr val="003060">
                    <a:alpha val="100000"/>
                  </a:srgbClr>
                </a:gs>
                <a:gs pos="100000">
                  <a:srgbClr val="003060">
                    <a:alpha val="0"/>
                  </a:srgbClr>
                </a:gs>
              </a:gsLst>
              <a:lin ang="5400000"/>
            </a:gradFill>
          </p:spPr>
          <p:txBody>
            <a:bodyPr/>
            <a:lstStyle/>
            <a:p>
              <a:endParaRPr lang="en-IN"/>
            </a:p>
          </p:txBody>
        </p:sp>
        <p:sp>
          <p:nvSpPr>
            <p:cNvPr id="5" name="TextBox 5"/>
            <p:cNvSpPr txBox="1"/>
            <p:nvPr/>
          </p:nvSpPr>
          <p:spPr>
            <a:xfrm>
              <a:off x="0" y="-57150"/>
              <a:ext cx="2493071" cy="328083"/>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9144000" y="9334501"/>
            <a:ext cx="9144000" cy="952500"/>
            <a:chOff x="0" y="0"/>
            <a:chExt cx="2526727" cy="270933"/>
          </a:xfrm>
        </p:grpSpPr>
        <p:sp>
          <p:nvSpPr>
            <p:cNvPr id="7" name="Freeform 7"/>
            <p:cNvSpPr/>
            <p:nvPr/>
          </p:nvSpPr>
          <p:spPr>
            <a:xfrm>
              <a:off x="0" y="0"/>
              <a:ext cx="2526727" cy="270933"/>
            </a:xfrm>
            <a:custGeom>
              <a:avLst/>
              <a:gdLst/>
              <a:ahLst/>
              <a:cxnLst/>
              <a:rect l="l" t="t" r="r" b="b"/>
              <a:pathLst>
                <a:path w="2526727" h="270933">
                  <a:moveTo>
                    <a:pt x="0" y="0"/>
                  </a:moveTo>
                  <a:lnTo>
                    <a:pt x="2526727" y="0"/>
                  </a:lnTo>
                  <a:lnTo>
                    <a:pt x="2526727" y="270933"/>
                  </a:lnTo>
                  <a:lnTo>
                    <a:pt x="0" y="270933"/>
                  </a:lnTo>
                  <a:close/>
                </a:path>
              </a:pathLst>
            </a:custGeom>
            <a:gradFill rotWithShape="1">
              <a:gsLst>
                <a:gs pos="0">
                  <a:srgbClr val="003060">
                    <a:alpha val="0"/>
                  </a:srgbClr>
                </a:gs>
                <a:gs pos="100000">
                  <a:srgbClr val="003060">
                    <a:alpha val="100000"/>
                  </a:srgbClr>
                </a:gs>
              </a:gsLst>
              <a:lin ang="5400000"/>
            </a:gradFill>
          </p:spPr>
          <p:txBody>
            <a:bodyPr/>
            <a:lstStyle/>
            <a:p>
              <a:endParaRPr lang="en-IN"/>
            </a:p>
          </p:txBody>
        </p:sp>
        <p:sp>
          <p:nvSpPr>
            <p:cNvPr id="8" name="TextBox 8"/>
            <p:cNvSpPr txBox="1"/>
            <p:nvPr/>
          </p:nvSpPr>
          <p:spPr>
            <a:xfrm>
              <a:off x="0" y="-57150"/>
              <a:ext cx="2526727" cy="328083"/>
            </a:xfrm>
            <a:prstGeom prst="rect">
              <a:avLst/>
            </a:prstGeom>
          </p:spPr>
          <p:txBody>
            <a:bodyPr lIns="50800" tIns="50800" rIns="50800" bIns="50800" rtlCol="0" anchor="ctr"/>
            <a:lstStyle/>
            <a:p>
              <a:pPr algn="ctr">
                <a:lnSpc>
                  <a:spcPts val="3500"/>
                </a:lnSpc>
              </a:pPr>
              <a:endParaRPr/>
            </a:p>
          </p:txBody>
        </p:sp>
      </p:grpSp>
      <p:sp>
        <p:nvSpPr>
          <p:cNvPr id="9" name="Freeform 9"/>
          <p:cNvSpPr/>
          <p:nvPr/>
        </p:nvSpPr>
        <p:spPr>
          <a:xfrm flipH="1">
            <a:off x="14778888" y="1547250"/>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0" name="Freeform 10"/>
          <p:cNvSpPr/>
          <p:nvPr/>
        </p:nvSpPr>
        <p:spPr>
          <a:xfrm>
            <a:off x="1413677" y="171362"/>
            <a:ext cx="1391418" cy="857338"/>
          </a:xfrm>
          <a:custGeom>
            <a:avLst/>
            <a:gdLst/>
            <a:ahLst/>
            <a:cxnLst/>
            <a:rect l="l" t="t" r="r" b="b"/>
            <a:pathLst>
              <a:path w="1391418" h="857338">
                <a:moveTo>
                  <a:pt x="0" y="0"/>
                </a:moveTo>
                <a:lnTo>
                  <a:pt x="1391418" y="0"/>
                </a:lnTo>
                <a:lnTo>
                  <a:pt x="1391418" y="857338"/>
                </a:lnTo>
                <a:lnTo>
                  <a:pt x="0" y="857338"/>
                </a:lnTo>
                <a:lnTo>
                  <a:pt x="0" y="0"/>
                </a:lnTo>
                <a:close/>
              </a:path>
            </a:pathLst>
          </a:custGeom>
          <a:blipFill>
            <a:blip r:embed="rId5"/>
            <a:stretch>
              <a:fillRect/>
            </a:stretch>
          </a:blipFill>
        </p:spPr>
        <p:txBody>
          <a:bodyPr/>
          <a:lstStyle/>
          <a:p>
            <a:endParaRPr lang="en-IN"/>
          </a:p>
        </p:txBody>
      </p:sp>
      <p:grpSp>
        <p:nvGrpSpPr>
          <p:cNvPr id="11" name="Group 11"/>
          <p:cNvGrpSpPr/>
          <p:nvPr/>
        </p:nvGrpSpPr>
        <p:grpSpPr>
          <a:xfrm>
            <a:off x="0" y="0"/>
            <a:ext cx="1223177" cy="10287000"/>
            <a:chOff x="0" y="0"/>
            <a:chExt cx="344890" cy="2759827"/>
          </a:xfrm>
        </p:grpSpPr>
        <p:sp>
          <p:nvSpPr>
            <p:cNvPr id="12" name="Freeform 12"/>
            <p:cNvSpPr/>
            <p:nvPr/>
          </p:nvSpPr>
          <p:spPr>
            <a:xfrm>
              <a:off x="0" y="0"/>
              <a:ext cx="344890" cy="2759827"/>
            </a:xfrm>
            <a:prstGeom prst="rect">
              <a:avLst/>
            </a:prstGeom>
            <a:gradFill rotWithShape="1">
              <a:gsLst>
                <a:gs pos="0">
                  <a:srgbClr val="003060">
                    <a:alpha val="100000"/>
                  </a:srgbClr>
                </a:gs>
                <a:gs pos="100000">
                  <a:srgbClr val="003060">
                    <a:alpha val="0"/>
                  </a:srgbClr>
                </a:gs>
              </a:gsLst>
              <a:lin ang="0"/>
            </a:gradFill>
          </p:spPr>
          <p:txBody>
            <a:bodyPr/>
            <a:lstStyle/>
            <a:p>
              <a:endParaRPr lang="en-IN"/>
            </a:p>
          </p:txBody>
        </p:sp>
        <p:sp>
          <p:nvSpPr>
            <p:cNvPr id="13" name="TextBox 13"/>
            <p:cNvSpPr txBox="1"/>
            <p:nvPr/>
          </p:nvSpPr>
          <p:spPr>
            <a:xfrm>
              <a:off x="0" y="-38100"/>
              <a:ext cx="344890" cy="2797927"/>
            </a:xfrm>
            <a:prstGeom prst="rect">
              <a:avLst/>
            </a:prstGeom>
          </p:spPr>
          <p:txBody>
            <a:bodyPr lIns="50800" tIns="50800" rIns="50800" bIns="50800" rtlCol="0" anchor="ctr"/>
            <a:lstStyle/>
            <a:p>
              <a:pPr algn="ctr">
                <a:lnSpc>
                  <a:spcPts val="3360"/>
                </a:lnSpc>
              </a:pPr>
              <a:endParaRPr/>
            </a:p>
          </p:txBody>
        </p:sp>
      </p:grpSp>
      <p:grpSp>
        <p:nvGrpSpPr>
          <p:cNvPr id="14" name="Group 14"/>
          <p:cNvGrpSpPr/>
          <p:nvPr/>
        </p:nvGrpSpPr>
        <p:grpSpPr>
          <a:xfrm>
            <a:off x="2109386" y="5721817"/>
            <a:ext cx="15326377" cy="35816"/>
            <a:chOff x="0" y="0"/>
            <a:chExt cx="21738031" cy="50800"/>
          </a:xfrm>
        </p:grpSpPr>
        <p:sp>
          <p:nvSpPr>
            <p:cNvPr id="15" name="Freeform 15"/>
            <p:cNvSpPr/>
            <p:nvPr/>
          </p:nvSpPr>
          <p:spPr>
            <a:xfrm>
              <a:off x="0" y="0"/>
              <a:ext cx="21738082" cy="50800"/>
            </a:xfrm>
            <a:custGeom>
              <a:avLst/>
              <a:gdLst/>
              <a:ahLst/>
              <a:cxnLst/>
              <a:rect l="l" t="t" r="r" b="b"/>
              <a:pathLst>
                <a:path w="21738082" h="50800">
                  <a:moveTo>
                    <a:pt x="0" y="25400"/>
                  </a:moveTo>
                  <a:cubicBezTo>
                    <a:pt x="0" y="11430"/>
                    <a:pt x="11430" y="0"/>
                    <a:pt x="25400" y="0"/>
                  </a:cubicBezTo>
                  <a:lnTo>
                    <a:pt x="21712682" y="0"/>
                  </a:lnTo>
                  <a:cubicBezTo>
                    <a:pt x="21726652" y="0"/>
                    <a:pt x="21738082" y="11430"/>
                    <a:pt x="21738082" y="25400"/>
                  </a:cubicBezTo>
                  <a:cubicBezTo>
                    <a:pt x="21738082" y="39370"/>
                    <a:pt x="21726652" y="50800"/>
                    <a:pt x="21712682" y="50800"/>
                  </a:cubicBezTo>
                  <a:lnTo>
                    <a:pt x="25400" y="50800"/>
                  </a:lnTo>
                  <a:cubicBezTo>
                    <a:pt x="11430" y="50800"/>
                    <a:pt x="0" y="39370"/>
                    <a:pt x="0" y="25400"/>
                  </a:cubicBezTo>
                  <a:close/>
                </a:path>
              </a:pathLst>
            </a:custGeom>
            <a:gradFill rotWithShape="1">
              <a:gsLst>
                <a:gs pos="0">
                  <a:srgbClr val="003060">
                    <a:alpha val="100000"/>
                  </a:srgbClr>
                </a:gs>
                <a:gs pos="100000">
                  <a:srgbClr val="003060">
                    <a:alpha val="0"/>
                  </a:srgbClr>
                </a:gs>
              </a:gsLst>
              <a:lin ang="0"/>
            </a:gradFill>
          </p:spPr>
          <p:txBody>
            <a:bodyPr/>
            <a:lstStyle/>
            <a:p>
              <a:endParaRPr lang="en-IN"/>
            </a:p>
          </p:txBody>
        </p:sp>
      </p:grpSp>
      <p:grpSp>
        <p:nvGrpSpPr>
          <p:cNvPr id="16" name="Group 16"/>
          <p:cNvGrpSpPr/>
          <p:nvPr/>
        </p:nvGrpSpPr>
        <p:grpSpPr>
          <a:xfrm>
            <a:off x="5056689" y="4922249"/>
            <a:ext cx="35816" cy="799576"/>
            <a:chOff x="0" y="0"/>
            <a:chExt cx="50800" cy="1134072"/>
          </a:xfrm>
        </p:grpSpPr>
        <p:sp>
          <p:nvSpPr>
            <p:cNvPr id="17" name="Freeform 17"/>
            <p:cNvSpPr/>
            <p:nvPr/>
          </p:nvSpPr>
          <p:spPr>
            <a:xfrm>
              <a:off x="0" y="0"/>
              <a:ext cx="50800" cy="1134110"/>
            </a:xfrm>
            <a:custGeom>
              <a:avLst/>
              <a:gdLst/>
              <a:ahLst/>
              <a:cxnLst/>
              <a:rect l="l" t="t" r="r" b="b"/>
              <a:pathLst>
                <a:path w="50800" h="1134110">
                  <a:moveTo>
                    <a:pt x="0" y="25400"/>
                  </a:moveTo>
                  <a:cubicBezTo>
                    <a:pt x="0" y="11430"/>
                    <a:pt x="11430" y="0"/>
                    <a:pt x="25400" y="0"/>
                  </a:cubicBezTo>
                  <a:cubicBezTo>
                    <a:pt x="39370" y="0"/>
                    <a:pt x="50800" y="11430"/>
                    <a:pt x="50800" y="25400"/>
                  </a:cubicBezTo>
                  <a:lnTo>
                    <a:pt x="50800" y="1108710"/>
                  </a:lnTo>
                  <a:cubicBezTo>
                    <a:pt x="50800" y="1122680"/>
                    <a:pt x="39370" y="1134110"/>
                    <a:pt x="25400" y="1134110"/>
                  </a:cubicBezTo>
                  <a:cubicBezTo>
                    <a:pt x="11430" y="1134110"/>
                    <a:pt x="0" y="1122680"/>
                    <a:pt x="0" y="1108710"/>
                  </a:cubicBezTo>
                  <a:close/>
                </a:path>
              </a:pathLst>
            </a:custGeom>
            <a:gradFill rotWithShape="1">
              <a:gsLst>
                <a:gs pos="0">
                  <a:srgbClr val="003060">
                    <a:alpha val="0"/>
                  </a:srgbClr>
                </a:gs>
                <a:gs pos="100000">
                  <a:srgbClr val="003060">
                    <a:alpha val="100000"/>
                  </a:srgbClr>
                </a:gs>
              </a:gsLst>
              <a:lin ang="5400000"/>
            </a:gradFill>
          </p:spPr>
          <p:txBody>
            <a:bodyPr/>
            <a:lstStyle/>
            <a:p>
              <a:endParaRPr lang="en-IN"/>
            </a:p>
          </p:txBody>
        </p:sp>
      </p:grpSp>
      <p:grpSp>
        <p:nvGrpSpPr>
          <p:cNvPr id="18" name="Group 18"/>
          <p:cNvGrpSpPr/>
          <p:nvPr/>
        </p:nvGrpSpPr>
        <p:grpSpPr>
          <a:xfrm>
            <a:off x="4770301" y="5417520"/>
            <a:ext cx="608603" cy="608603"/>
            <a:chOff x="0" y="0"/>
            <a:chExt cx="863206" cy="863206"/>
          </a:xfrm>
        </p:grpSpPr>
        <p:sp>
          <p:nvSpPr>
            <p:cNvPr id="19" name="Freeform 19"/>
            <p:cNvSpPr/>
            <p:nvPr/>
          </p:nvSpPr>
          <p:spPr>
            <a:xfrm>
              <a:off x="6350" y="6350"/>
              <a:ext cx="850519" cy="850519"/>
            </a:xfrm>
            <a:custGeom>
              <a:avLst/>
              <a:gdLst/>
              <a:ahLst/>
              <a:cxnLst/>
              <a:rect l="l" t="t" r="r" b="b"/>
              <a:pathLst>
                <a:path w="850519" h="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003060"/>
            </a:solidFill>
          </p:spPr>
          <p:txBody>
            <a:bodyPr/>
            <a:lstStyle/>
            <a:p>
              <a:endParaRPr lang="en-IN"/>
            </a:p>
          </p:txBody>
        </p:sp>
        <p:sp>
          <p:nvSpPr>
            <p:cNvPr id="20" name="Freeform 20"/>
            <p:cNvSpPr/>
            <p:nvPr/>
          </p:nvSpPr>
          <p:spPr>
            <a:xfrm>
              <a:off x="0" y="0"/>
              <a:ext cx="863219" cy="863219"/>
            </a:xfrm>
            <a:custGeom>
              <a:avLst/>
              <a:gdLst/>
              <a:ahLst/>
              <a:cxnLst/>
              <a:rect l="l" t="t" r="r" b="b"/>
              <a:pathLst>
                <a:path w="863219" h="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B2D4E5"/>
            </a:solidFill>
          </p:spPr>
          <p:txBody>
            <a:bodyPr/>
            <a:lstStyle/>
            <a:p>
              <a:endParaRPr lang="en-IN"/>
            </a:p>
          </p:txBody>
        </p:sp>
      </p:grpSp>
      <p:sp>
        <p:nvSpPr>
          <p:cNvPr id="21" name="TextBox 21"/>
          <p:cNvSpPr txBox="1"/>
          <p:nvPr/>
        </p:nvSpPr>
        <p:spPr>
          <a:xfrm>
            <a:off x="4864740" y="5516647"/>
            <a:ext cx="419724" cy="467508"/>
          </a:xfrm>
          <a:prstGeom prst="rect">
            <a:avLst/>
          </a:prstGeom>
        </p:spPr>
        <p:txBody>
          <a:bodyPr lIns="0" tIns="0" rIns="0" bIns="0" rtlCol="0" anchor="t">
            <a:spAutoFit/>
          </a:bodyPr>
          <a:lstStyle/>
          <a:p>
            <a:pPr algn="ctr">
              <a:lnSpc>
                <a:spcPts val="3290"/>
              </a:lnSpc>
            </a:pPr>
            <a:r>
              <a:rPr lang="en-US" sz="3290" b="1">
                <a:solidFill>
                  <a:srgbClr val="FFFFFF"/>
                </a:solidFill>
                <a:latin typeface="Petrona Bold"/>
                <a:ea typeface="Petrona Bold"/>
                <a:cs typeface="Petrona Bold"/>
                <a:sym typeface="Petrona Bold"/>
              </a:rPr>
              <a:t>1</a:t>
            </a:r>
          </a:p>
        </p:txBody>
      </p:sp>
      <p:sp>
        <p:nvSpPr>
          <p:cNvPr id="22" name="TextBox 22"/>
          <p:cNvSpPr txBox="1"/>
          <p:nvPr/>
        </p:nvSpPr>
        <p:spPr>
          <a:xfrm>
            <a:off x="2401158" y="3074372"/>
            <a:ext cx="4927164" cy="426782"/>
          </a:xfrm>
          <a:prstGeom prst="rect">
            <a:avLst/>
          </a:prstGeom>
        </p:spPr>
        <p:txBody>
          <a:bodyPr lIns="0" tIns="0" rIns="0" bIns="0" rtlCol="0" anchor="t">
            <a:spAutoFit/>
          </a:bodyPr>
          <a:lstStyle/>
          <a:p>
            <a:pPr algn="ctr">
              <a:lnSpc>
                <a:spcPts val="3407"/>
              </a:lnSpc>
            </a:pPr>
            <a:r>
              <a:rPr lang="en-US" sz="2702" b="1">
                <a:solidFill>
                  <a:srgbClr val="003060"/>
                </a:solidFill>
                <a:latin typeface="Garet Bold"/>
                <a:ea typeface="Garet Bold"/>
                <a:cs typeface="Garet Bold"/>
                <a:sym typeface="Garet Bold"/>
              </a:rPr>
              <a:t>Milestone 1: Data Discovery</a:t>
            </a:r>
          </a:p>
        </p:txBody>
      </p:sp>
      <p:sp>
        <p:nvSpPr>
          <p:cNvPr id="23" name="TextBox 23"/>
          <p:cNvSpPr txBox="1"/>
          <p:nvPr/>
        </p:nvSpPr>
        <p:spPr>
          <a:xfrm>
            <a:off x="2375915" y="3595304"/>
            <a:ext cx="5397518" cy="1240623"/>
          </a:xfrm>
          <a:prstGeom prst="rect">
            <a:avLst/>
          </a:prstGeom>
        </p:spPr>
        <p:txBody>
          <a:bodyPr lIns="0" tIns="0" rIns="0" bIns="0" rtlCol="0" anchor="t">
            <a:spAutoFit/>
          </a:bodyPr>
          <a:lstStyle/>
          <a:p>
            <a:pPr algn="just">
              <a:lnSpc>
                <a:spcPts val="3348"/>
              </a:lnSpc>
            </a:pPr>
            <a:r>
              <a:rPr lang="en-US" sz="2056">
                <a:solidFill>
                  <a:srgbClr val="272525"/>
                </a:solidFill>
                <a:latin typeface="Inter"/>
                <a:ea typeface="Inter"/>
                <a:cs typeface="Inter"/>
                <a:sym typeface="Inter"/>
              </a:rPr>
              <a:t>Imported raw CSVs from Kaggle, handled missing data, and built the foundational Data Model.</a:t>
            </a:r>
          </a:p>
        </p:txBody>
      </p:sp>
      <p:grpSp>
        <p:nvGrpSpPr>
          <p:cNvPr id="24" name="Group 24"/>
          <p:cNvGrpSpPr/>
          <p:nvPr/>
        </p:nvGrpSpPr>
        <p:grpSpPr>
          <a:xfrm>
            <a:off x="8188671" y="5721817"/>
            <a:ext cx="35816" cy="799576"/>
            <a:chOff x="0" y="0"/>
            <a:chExt cx="50800" cy="1134072"/>
          </a:xfrm>
        </p:grpSpPr>
        <p:sp>
          <p:nvSpPr>
            <p:cNvPr id="25" name="Freeform 25"/>
            <p:cNvSpPr/>
            <p:nvPr/>
          </p:nvSpPr>
          <p:spPr>
            <a:xfrm>
              <a:off x="0" y="0"/>
              <a:ext cx="50800" cy="1134110"/>
            </a:xfrm>
            <a:custGeom>
              <a:avLst/>
              <a:gdLst/>
              <a:ahLst/>
              <a:cxnLst/>
              <a:rect l="l" t="t" r="r" b="b"/>
              <a:pathLst>
                <a:path w="50800" h="1134110">
                  <a:moveTo>
                    <a:pt x="0" y="25400"/>
                  </a:moveTo>
                  <a:cubicBezTo>
                    <a:pt x="0" y="11430"/>
                    <a:pt x="11430" y="0"/>
                    <a:pt x="25400" y="0"/>
                  </a:cubicBezTo>
                  <a:cubicBezTo>
                    <a:pt x="39370" y="0"/>
                    <a:pt x="50800" y="11430"/>
                    <a:pt x="50800" y="25400"/>
                  </a:cubicBezTo>
                  <a:lnTo>
                    <a:pt x="50800" y="1108710"/>
                  </a:lnTo>
                  <a:cubicBezTo>
                    <a:pt x="50800" y="1122680"/>
                    <a:pt x="39370" y="1134110"/>
                    <a:pt x="25400" y="1134110"/>
                  </a:cubicBezTo>
                  <a:cubicBezTo>
                    <a:pt x="11430" y="1134110"/>
                    <a:pt x="0" y="1122680"/>
                    <a:pt x="0" y="1108710"/>
                  </a:cubicBezTo>
                  <a:close/>
                </a:path>
              </a:pathLst>
            </a:custGeom>
            <a:gradFill rotWithShape="1">
              <a:gsLst>
                <a:gs pos="0">
                  <a:srgbClr val="003060">
                    <a:alpha val="100000"/>
                  </a:srgbClr>
                </a:gs>
                <a:gs pos="100000">
                  <a:srgbClr val="003060">
                    <a:alpha val="0"/>
                  </a:srgbClr>
                </a:gs>
              </a:gsLst>
              <a:lin ang="5400000"/>
            </a:gradFill>
          </p:spPr>
          <p:txBody>
            <a:bodyPr/>
            <a:lstStyle/>
            <a:p>
              <a:endParaRPr lang="en-IN"/>
            </a:p>
          </p:txBody>
        </p:sp>
      </p:grpSp>
      <p:grpSp>
        <p:nvGrpSpPr>
          <p:cNvPr id="26" name="Group 26"/>
          <p:cNvGrpSpPr/>
          <p:nvPr/>
        </p:nvGrpSpPr>
        <p:grpSpPr>
          <a:xfrm>
            <a:off x="7902282" y="5417520"/>
            <a:ext cx="608603" cy="608603"/>
            <a:chOff x="0" y="0"/>
            <a:chExt cx="863206" cy="863206"/>
          </a:xfrm>
        </p:grpSpPr>
        <p:sp>
          <p:nvSpPr>
            <p:cNvPr id="27" name="Freeform 27"/>
            <p:cNvSpPr/>
            <p:nvPr/>
          </p:nvSpPr>
          <p:spPr>
            <a:xfrm>
              <a:off x="6350" y="6350"/>
              <a:ext cx="850519" cy="850519"/>
            </a:xfrm>
            <a:custGeom>
              <a:avLst/>
              <a:gdLst/>
              <a:ahLst/>
              <a:cxnLst/>
              <a:rect l="l" t="t" r="r" b="b"/>
              <a:pathLst>
                <a:path w="850519" h="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003060"/>
            </a:solidFill>
          </p:spPr>
          <p:txBody>
            <a:bodyPr/>
            <a:lstStyle/>
            <a:p>
              <a:endParaRPr lang="en-IN"/>
            </a:p>
          </p:txBody>
        </p:sp>
        <p:sp>
          <p:nvSpPr>
            <p:cNvPr id="28" name="Freeform 28"/>
            <p:cNvSpPr/>
            <p:nvPr/>
          </p:nvSpPr>
          <p:spPr>
            <a:xfrm>
              <a:off x="0" y="0"/>
              <a:ext cx="863219" cy="863219"/>
            </a:xfrm>
            <a:custGeom>
              <a:avLst/>
              <a:gdLst/>
              <a:ahLst/>
              <a:cxnLst/>
              <a:rect l="l" t="t" r="r" b="b"/>
              <a:pathLst>
                <a:path w="863219" h="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B2D4E5"/>
            </a:solidFill>
          </p:spPr>
          <p:txBody>
            <a:bodyPr/>
            <a:lstStyle/>
            <a:p>
              <a:endParaRPr lang="en-IN"/>
            </a:p>
          </p:txBody>
        </p:sp>
      </p:grpSp>
      <p:sp>
        <p:nvSpPr>
          <p:cNvPr id="29" name="TextBox 29"/>
          <p:cNvSpPr txBox="1"/>
          <p:nvPr/>
        </p:nvSpPr>
        <p:spPr>
          <a:xfrm>
            <a:off x="7996721" y="5516647"/>
            <a:ext cx="419724" cy="467508"/>
          </a:xfrm>
          <a:prstGeom prst="rect">
            <a:avLst/>
          </a:prstGeom>
        </p:spPr>
        <p:txBody>
          <a:bodyPr lIns="0" tIns="0" rIns="0" bIns="0" rtlCol="0" anchor="t">
            <a:spAutoFit/>
          </a:bodyPr>
          <a:lstStyle/>
          <a:p>
            <a:pPr algn="ctr">
              <a:lnSpc>
                <a:spcPts val="3290"/>
              </a:lnSpc>
            </a:pPr>
            <a:r>
              <a:rPr lang="en-US" sz="3290" b="1">
                <a:solidFill>
                  <a:srgbClr val="FFFFFF"/>
                </a:solidFill>
                <a:latin typeface="Petrona Bold"/>
                <a:ea typeface="Petrona Bold"/>
                <a:cs typeface="Petrona Bold"/>
                <a:sym typeface="Petrona Bold"/>
              </a:rPr>
              <a:t>2</a:t>
            </a:r>
          </a:p>
        </p:txBody>
      </p:sp>
      <p:sp>
        <p:nvSpPr>
          <p:cNvPr id="30" name="TextBox 30"/>
          <p:cNvSpPr txBox="1"/>
          <p:nvPr/>
        </p:nvSpPr>
        <p:spPr>
          <a:xfrm>
            <a:off x="5507753" y="6692843"/>
            <a:ext cx="5040749" cy="426782"/>
          </a:xfrm>
          <a:prstGeom prst="rect">
            <a:avLst/>
          </a:prstGeom>
        </p:spPr>
        <p:txBody>
          <a:bodyPr lIns="0" tIns="0" rIns="0" bIns="0" rtlCol="0" anchor="t">
            <a:spAutoFit/>
          </a:bodyPr>
          <a:lstStyle/>
          <a:p>
            <a:pPr algn="ctr">
              <a:lnSpc>
                <a:spcPts val="3407"/>
              </a:lnSpc>
            </a:pPr>
            <a:r>
              <a:rPr lang="en-US" sz="2702" b="1">
                <a:solidFill>
                  <a:srgbClr val="003060"/>
                </a:solidFill>
                <a:latin typeface="Garet Bold"/>
                <a:ea typeface="Garet Bold"/>
                <a:cs typeface="Garet Bold"/>
                <a:sym typeface="Garet Bold"/>
              </a:rPr>
              <a:t>Milestone 2: Core Reporting</a:t>
            </a:r>
          </a:p>
        </p:txBody>
      </p:sp>
      <p:sp>
        <p:nvSpPr>
          <p:cNvPr id="31" name="TextBox 31"/>
          <p:cNvSpPr txBox="1"/>
          <p:nvPr/>
        </p:nvSpPr>
        <p:spPr>
          <a:xfrm>
            <a:off x="5507753" y="7213766"/>
            <a:ext cx="5397652" cy="1240623"/>
          </a:xfrm>
          <a:prstGeom prst="rect">
            <a:avLst/>
          </a:prstGeom>
        </p:spPr>
        <p:txBody>
          <a:bodyPr lIns="0" tIns="0" rIns="0" bIns="0" rtlCol="0" anchor="t">
            <a:spAutoFit/>
          </a:bodyPr>
          <a:lstStyle/>
          <a:p>
            <a:pPr algn="just">
              <a:lnSpc>
                <a:spcPts val="3348"/>
              </a:lnSpc>
            </a:pPr>
            <a:r>
              <a:rPr lang="en-US" sz="2056">
                <a:solidFill>
                  <a:srgbClr val="272525"/>
                </a:solidFill>
                <a:latin typeface="Inter"/>
                <a:ea typeface="Inter"/>
                <a:cs typeface="Inter"/>
                <a:sym typeface="Inter"/>
              </a:rPr>
              <a:t>Developed "Sales Overview" (£275K Revenue) and "Menu Analysis" dashboards for initial insights.</a:t>
            </a:r>
          </a:p>
        </p:txBody>
      </p:sp>
      <p:grpSp>
        <p:nvGrpSpPr>
          <p:cNvPr id="32" name="Group 32"/>
          <p:cNvGrpSpPr/>
          <p:nvPr/>
        </p:nvGrpSpPr>
        <p:grpSpPr>
          <a:xfrm>
            <a:off x="11320518" y="4922249"/>
            <a:ext cx="35816" cy="799576"/>
            <a:chOff x="0" y="0"/>
            <a:chExt cx="50800" cy="1134072"/>
          </a:xfrm>
        </p:grpSpPr>
        <p:sp>
          <p:nvSpPr>
            <p:cNvPr id="33" name="Freeform 33"/>
            <p:cNvSpPr/>
            <p:nvPr/>
          </p:nvSpPr>
          <p:spPr>
            <a:xfrm>
              <a:off x="0" y="0"/>
              <a:ext cx="50800" cy="1134110"/>
            </a:xfrm>
            <a:custGeom>
              <a:avLst/>
              <a:gdLst/>
              <a:ahLst/>
              <a:cxnLst/>
              <a:rect l="l" t="t" r="r" b="b"/>
              <a:pathLst>
                <a:path w="50800" h="1134110">
                  <a:moveTo>
                    <a:pt x="0" y="25400"/>
                  </a:moveTo>
                  <a:cubicBezTo>
                    <a:pt x="0" y="11430"/>
                    <a:pt x="11430" y="0"/>
                    <a:pt x="25400" y="0"/>
                  </a:cubicBezTo>
                  <a:cubicBezTo>
                    <a:pt x="39370" y="0"/>
                    <a:pt x="50800" y="11430"/>
                    <a:pt x="50800" y="25400"/>
                  </a:cubicBezTo>
                  <a:lnTo>
                    <a:pt x="50800" y="1108710"/>
                  </a:lnTo>
                  <a:cubicBezTo>
                    <a:pt x="50800" y="1122680"/>
                    <a:pt x="39370" y="1134110"/>
                    <a:pt x="25400" y="1134110"/>
                  </a:cubicBezTo>
                  <a:cubicBezTo>
                    <a:pt x="11430" y="1134110"/>
                    <a:pt x="0" y="1122680"/>
                    <a:pt x="0" y="1108710"/>
                  </a:cubicBezTo>
                  <a:close/>
                </a:path>
              </a:pathLst>
            </a:custGeom>
            <a:gradFill rotWithShape="1">
              <a:gsLst>
                <a:gs pos="0">
                  <a:srgbClr val="003060">
                    <a:alpha val="0"/>
                  </a:srgbClr>
                </a:gs>
                <a:gs pos="100000">
                  <a:srgbClr val="003060">
                    <a:alpha val="100000"/>
                  </a:srgbClr>
                </a:gs>
              </a:gsLst>
              <a:lin ang="5400000"/>
            </a:gradFill>
          </p:spPr>
          <p:txBody>
            <a:bodyPr/>
            <a:lstStyle/>
            <a:p>
              <a:endParaRPr lang="en-IN"/>
            </a:p>
          </p:txBody>
        </p:sp>
      </p:grpSp>
      <p:grpSp>
        <p:nvGrpSpPr>
          <p:cNvPr id="34" name="Group 34"/>
          <p:cNvGrpSpPr/>
          <p:nvPr/>
        </p:nvGrpSpPr>
        <p:grpSpPr>
          <a:xfrm>
            <a:off x="11034130" y="5417520"/>
            <a:ext cx="608603" cy="608603"/>
            <a:chOff x="0" y="0"/>
            <a:chExt cx="863206" cy="863206"/>
          </a:xfrm>
        </p:grpSpPr>
        <p:sp>
          <p:nvSpPr>
            <p:cNvPr id="35" name="Freeform 35"/>
            <p:cNvSpPr/>
            <p:nvPr/>
          </p:nvSpPr>
          <p:spPr>
            <a:xfrm>
              <a:off x="6350" y="6350"/>
              <a:ext cx="850519" cy="850519"/>
            </a:xfrm>
            <a:custGeom>
              <a:avLst/>
              <a:gdLst/>
              <a:ahLst/>
              <a:cxnLst/>
              <a:rect l="l" t="t" r="r" b="b"/>
              <a:pathLst>
                <a:path w="850519" h="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003060"/>
            </a:solidFill>
          </p:spPr>
          <p:txBody>
            <a:bodyPr/>
            <a:lstStyle/>
            <a:p>
              <a:endParaRPr lang="en-IN"/>
            </a:p>
          </p:txBody>
        </p:sp>
        <p:sp>
          <p:nvSpPr>
            <p:cNvPr id="36" name="Freeform 36"/>
            <p:cNvSpPr/>
            <p:nvPr/>
          </p:nvSpPr>
          <p:spPr>
            <a:xfrm>
              <a:off x="0" y="0"/>
              <a:ext cx="863219" cy="863219"/>
            </a:xfrm>
            <a:custGeom>
              <a:avLst/>
              <a:gdLst/>
              <a:ahLst/>
              <a:cxnLst/>
              <a:rect l="l" t="t" r="r" b="b"/>
              <a:pathLst>
                <a:path w="863219" h="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B2D4E5"/>
            </a:solidFill>
          </p:spPr>
          <p:txBody>
            <a:bodyPr/>
            <a:lstStyle/>
            <a:p>
              <a:endParaRPr lang="en-IN"/>
            </a:p>
          </p:txBody>
        </p:sp>
      </p:grpSp>
      <p:sp>
        <p:nvSpPr>
          <p:cNvPr id="37" name="TextBox 37"/>
          <p:cNvSpPr txBox="1"/>
          <p:nvPr/>
        </p:nvSpPr>
        <p:spPr>
          <a:xfrm>
            <a:off x="11128569" y="5516647"/>
            <a:ext cx="419724" cy="467508"/>
          </a:xfrm>
          <a:prstGeom prst="rect">
            <a:avLst/>
          </a:prstGeom>
        </p:spPr>
        <p:txBody>
          <a:bodyPr lIns="0" tIns="0" rIns="0" bIns="0" rtlCol="0" anchor="t">
            <a:spAutoFit/>
          </a:bodyPr>
          <a:lstStyle/>
          <a:p>
            <a:pPr algn="ctr">
              <a:lnSpc>
                <a:spcPts val="3290"/>
              </a:lnSpc>
            </a:pPr>
            <a:r>
              <a:rPr lang="en-US" sz="3290" b="1">
                <a:solidFill>
                  <a:srgbClr val="FFFFFF"/>
                </a:solidFill>
                <a:latin typeface="Petrona Bold"/>
                <a:ea typeface="Petrona Bold"/>
                <a:cs typeface="Petrona Bold"/>
                <a:sym typeface="Petrona Bold"/>
              </a:rPr>
              <a:t>3</a:t>
            </a:r>
          </a:p>
        </p:txBody>
      </p:sp>
      <p:sp>
        <p:nvSpPr>
          <p:cNvPr id="38" name="TextBox 38"/>
          <p:cNvSpPr txBox="1"/>
          <p:nvPr/>
        </p:nvSpPr>
        <p:spPr>
          <a:xfrm>
            <a:off x="8639601" y="3074372"/>
            <a:ext cx="6610897" cy="426782"/>
          </a:xfrm>
          <a:prstGeom prst="rect">
            <a:avLst/>
          </a:prstGeom>
        </p:spPr>
        <p:txBody>
          <a:bodyPr lIns="0" tIns="0" rIns="0" bIns="0" rtlCol="0" anchor="t">
            <a:spAutoFit/>
          </a:bodyPr>
          <a:lstStyle/>
          <a:p>
            <a:pPr algn="ctr">
              <a:lnSpc>
                <a:spcPts val="3407"/>
              </a:lnSpc>
            </a:pPr>
            <a:r>
              <a:rPr lang="en-US" sz="2702" b="1">
                <a:solidFill>
                  <a:srgbClr val="003060"/>
                </a:solidFill>
                <a:latin typeface="Garet Bold"/>
                <a:ea typeface="Garet Bold"/>
                <a:cs typeface="Garet Bold"/>
                <a:sym typeface="Garet Bold"/>
              </a:rPr>
              <a:t>Milestone 3: Customer Intelligence</a:t>
            </a:r>
          </a:p>
        </p:txBody>
      </p:sp>
      <p:sp>
        <p:nvSpPr>
          <p:cNvPr id="39" name="TextBox 39"/>
          <p:cNvSpPr txBox="1"/>
          <p:nvPr/>
        </p:nvSpPr>
        <p:spPr>
          <a:xfrm>
            <a:off x="8736283" y="3543045"/>
            <a:ext cx="5812900" cy="1240623"/>
          </a:xfrm>
          <a:prstGeom prst="rect">
            <a:avLst/>
          </a:prstGeom>
        </p:spPr>
        <p:txBody>
          <a:bodyPr lIns="0" tIns="0" rIns="0" bIns="0" rtlCol="0" anchor="t">
            <a:spAutoFit/>
          </a:bodyPr>
          <a:lstStyle/>
          <a:p>
            <a:pPr algn="just">
              <a:lnSpc>
                <a:spcPts val="3348"/>
              </a:lnSpc>
            </a:pPr>
            <a:r>
              <a:rPr lang="en-US" sz="2056" dirty="0">
                <a:solidFill>
                  <a:srgbClr val="272525"/>
                </a:solidFill>
                <a:latin typeface="Inter"/>
                <a:ea typeface="Inter"/>
                <a:cs typeface="Inter"/>
                <a:sym typeface="Inter"/>
              </a:rPr>
              <a:t>Created "Demographics" and "Segmentation" views to analyse Veg/Non-Veg trends and customer profiles.</a:t>
            </a:r>
          </a:p>
        </p:txBody>
      </p:sp>
      <p:grpSp>
        <p:nvGrpSpPr>
          <p:cNvPr id="40" name="Group 40"/>
          <p:cNvGrpSpPr/>
          <p:nvPr/>
        </p:nvGrpSpPr>
        <p:grpSpPr>
          <a:xfrm>
            <a:off x="14452500" y="5721817"/>
            <a:ext cx="35816" cy="799576"/>
            <a:chOff x="0" y="0"/>
            <a:chExt cx="50800" cy="1134072"/>
          </a:xfrm>
        </p:grpSpPr>
        <p:sp>
          <p:nvSpPr>
            <p:cNvPr id="41" name="Freeform 41"/>
            <p:cNvSpPr/>
            <p:nvPr/>
          </p:nvSpPr>
          <p:spPr>
            <a:xfrm>
              <a:off x="0" y="0"/>
              <a:ext cx="50800" cy="1134110"/>
            </a:xfrm>
            <a:custGeom>
              <a:avLst/>
              <a:gdLst/>
              <a:ahLst/>
              <a:cxnLst/>
              <a:rect l="l" t="t" r="r" b="b"/>
              <a:pathLst>
                <a:path w="50800" h="1134110">
                  <a:moveTo>
                    <a:pt x="0" y="25400"/>
                  </a:moveTo>
                  <a:cubicBezTo>
                    <a:pt x="0" y="11430"/>
                    <a:pt x="11430" y="0"/>
                    <a:pt x="25400" y="0"/>
                  </a:cubicBezTo>
                  <a:cubicBezTo>
                    <a:pt x="39370" y="0"/>
                    <a:pt x="50800" y="11430"/>
                    <a:pt x="50800" y="25400"/>
                  </a:cubicBezTo>
                  <a:lnTo>
                    <a:pt x="50800" y="1108710"/>
                  </a:lnTo>
                  <a:cubicBezTo>
                    <a:pt x="50800" y="1122680"/>
                    <a:pt x="39370" y="1134110"/>
                    <a:pt x="25400" y="1134110"/>
                  </a:cubicBezTo>
                  <a:cubicBezTo>
                    <a:pt x="11430" y="1134110"/>
                    <a:pt x="0" y="1122680"/>
                    <a:pt x="0" y="1108710"/>
                  </a:cubicBezTo>
                  <a:close/>
                </a:path>
              </a:pathLst>
            </a:custGeom>
            <a:gradFill rotWithShape="1">
              <a:gsLst>
                <a:gs pos="0">
                  <a:srgbClr val="003060">
                    <a:alpha val="100000"/>
                  </a:srgbClr>
                </a:gs>
                <a:gs pos="100000">
                  <a:srgbClr val="003060">
                    <a:alpha val="0"/>
                  </a:srgbClr>
                </a:gs>
              </a:gsLst>
              <a:lin ang="5400000"/>
            </a:gradFill>
          </p:spPr>
          <p:txBody>
            <a:bodyPr/>
            <a:lstStyle/>
            <a:p>
              <a:endParaRPr lang="en-IN"/>
            </a:p>
          </p:txBody>
        </p:sp>
      </p:grpSp>
      <p:grpSp>
        <p:nvGrpSpPr>
          <p:cNvPr id="42" name="Group 42"/>
          <p:cNvGrpSpPr/>
          <p:nvPr/>
        </p:nvGrpSpPr>
        <p:grpSpPr>
          <a:xfrm>
            <a:off x="14166112" y="5417520"/>
            <a:ext cx="608603" cy="608603"/>
            <a:chOff x="0" y="0"/>
            <a:chExt cx="863206" cy="863206"/>
          </a:xfrm>
        </p:grpSpPr>
        <p:sp>
          <p:nvSpPr>
            <p:cNvPr id="43" name="Freeform 43"/>
            <p:cNvSpPr/>
            <p:nvPr/>
          </p:nvSpPr>
          <p:spPr>
            <a:xfrm>
              <a:off x="6350" y="6350"/>
              <a:ext cx="850519" cy="850519"/>
            </a:xfrm>
            <a:custGeom>
              <a:avLst/>
              <a:gdLst/>
              <a:ahLst/>
              <a:cxnLst/>
              <a:rect l="l" t="t" r="r" b="b"/>
              <a:pathLst>
                <a:path w="850519" h="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003060"/>
            </a:solidFill>
          </p:spPr>
          <p:txBody>
            <a:bodyPr/>
            <a:lstStyle/>
            <a:p>
              <a:endParaRPr lang="en-IN"/>
            </a:p>
          </p:txBody>
        </p:sp>
        <p:sp>
          <p:nvSpPr>
            <p:cNvPr id="44" name="Freeform 44"/>
            <p:cNvSpPr/>
            <p:nvPr/>
          </p:nvSpPr>
          <p:spPr>
            <a:xfrm>
              <a:off x="0" y="0"/>
              <a:ext cx="863219" cy="863219"/>
            </a:xfrm>
            <a:custGeom>
              <a:avLst/>
              <a:gdLst/>
              <a:ahLst/>
              <a:cxnLst/>
              <a:rect l="l" t="t" r="r" b="b"/>
              <a:pathLst>
                <a:path w="863219" h="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B2D4E5"/>
            </a:solidFill>
          </p:spPr>
          <p:txBody>
            <a:bodyPr/>
            <a:lstStyle/>
            <a:p>
              <a:endParaRPr lang="en-IN"/>
            </a:p>
          </p:txBody>
        </p:sp>
      </p:grpSp>
      <p:sp>
        <p:nvSpPr>
          <p:cNvPr id="45" name="TextBox 45"/>
          <p:cNvSpPr txBox="1"/>
          <p:nvPr/>
        </p:nvSpPr>
        <p:spPr>
          <a:xfrm>
            <a:off x="14260551" y="5516647"/>
            <a:ext cx="419724" cy="467508"/>
          </a:xfrm>
          <a:prstGeom prst="rect">
            <a:avLst/>
          </a:prstGeom>
        </p:spPr>
        <p:txBody>
          <a:bodyPr lIns="0" tIns="0" rIns="0" bIns="0" rtlCol="0" anchor="t">
            <a:spAutoFit/>
          </a:bodyPr>
          <a:lstStyle/>
          <a:p>
            <a:pPr algn="ctr">
              <a:lnSpc>
                <a:spcPts val="3290"/>
              </a:lnSpc>
            </a:pPr>
            <a:r>
              <a:rPr lang="en-US" sz="3290" b="1">
                <a:solidFill>
                  <a:srgbClr val="FFFFFF"/>
                </a:solidFill>
                <a:latin typeface="Petrona Bold"/>
                <a:ea typeface="Petrona Bold"/>
                <a:cs typeface="Petrona Bold"/>
                <a:sym typeface="Petrona Bold"/>
              </a:rPr>
              <a:t>4</a:t>
            </a:r>
          </a:p>
        </p:txBody>
      </p:sp>
      <p:sp>
        <p:nvSpPr>
          <p:cNvPr id="46" name="TextBox 46"/>
          <p:cNvSpPr txBox="1"/>
          <p:nvPr/>
        </p:nvSpPr>
        <p:spPr>
          <a:xfrm>
            <a:off x="11771582" y="6692842"/>
            <a:ext cx="5906818" cy="444723"/>
          </a:xfrm>
          <a:prstGeom prst="rect">
            <a:avLst/>
          </a:prstGeom>
        </p:spPr>
        <p:txBody>
          <a:bodyPr wrap="square" lIns="0" tIns="0" rIns="0" bIns="0" rtlCol="0" anchor="t">
            <a:spAutoFit/>
          </a:bodyPr>
          <a:lstStyle/>
          <a:p>
            <a:pPr algn="ctr">
              <a:lnSpc>
                <a:spcPts val="3407"/>
              </a:lnSpc>
            </a:pPr>
            <a:r>
              <a:rPr lang="en-US" sz="2702" b="1" dirty="0">
                <a:solidFill>
                  <a:srgbClr val="003060"/>
                </a:solidFill>
                <a:latin typeface="Garet Bold"/>
                <a:ea typeface="Garet Bold"/>
                <a:cs typeface="Garet Bold"/>
                <a:sym typeface="Garet Bold"/>
              </a:rPr>
              <a:t>Milestone 4: Advanced Strategy</a:t>
            </a:r>
          </a:p>
        </p:txBody>
      </p:sp>
      <p:sp>
        <p:nvSpPr>
          <p:cNvPr id="47" name="TextBox 47"/>
          <p:cNvSpPr txBox="1"/>
          <p:nvPr/>
        </p:nvSpPr>
        <p:spPr>
          <a:xfrm>
            <a:off x="11771582" y="7213766"/>
            <a:ext cx="5397652" cy="1240623"/>
          </a:xfrm>
          <a:prstGeom prst="rect">
            <a:avLst/>
          </a:prstGeom>
        </p:spPr>
        <p:txBody>
          <a:bodyPr lIns="0" tIns="0" rIns="0" bIns="0" rtlCol="0" anchor="t">
            <a:spAutoFit/>
          </a:bodyPr>
          <a:lstStyle/>
          <a:p>
            <a:pPr algn="just">
              <a:lnSpc>
                <a:spcPts val="3348"/>
              </a:lnSpc>
            </a:pPr>
            <a:r>
              <a:rPr lang="en-US" sz="2056">
                <a:solidFill>
                  <a:srgbClr val="272525"/>
                </a:solidFill>
                <a:latin typeface="Inter"/>
                <a:ea typeface="Inter"/>
                <a:cs typeface="Inter"/>
                <a:sym typeface="Inter"/>
              </a:rPr>
              <a:t>Finalised "Logistics Command Centre" (tracking 39% SLA) and "Sentiment Analysis" for strategic planning.</a:t>
            </a:r>
          </a:p>
        </p:txBody>
      </p:sp>
      <p:sp>
        <p:nvSpPr>
          <p:cNvPr id="48" name="TextBox 48"/>
          <p:cNvSpPr txBox="1"/>
          <p:nvPr/>
        </p:nvSpPr>
        <p:spPr>
          <a:xfrm>
            <a:off x="2109386" y="1713838"/>
            <a:ext cx="11121882" cy="638435"/>
          </a:xfrm>
          <a:prstGeom prst="rect">
            <a:avLst/>
          </a:prstGeom>
        </p:spPr>
        <p:txBody>
          <a:bodyPr lIns="0" tIns="0" rIns="0" bIns="0" rtlCol="0" anchor="t">
            <a:spAutoFit/>
          </a:bodyPr>
          <a:lstStyle/>
          <a:p>
            <a:pPr algn="l">
              <a:lnSpc>
                <a:spcPts val="4753"/>
              </a:lnSpc>
            </a:pPr>
            <a:r>
              <a:rPr lang="en-US" sz="4900" b="1">
                <a:solidFill>
                  <a:srgbClr val="003060"/>
                </a:solidFill>
                <a:latin typeface="Garet Bold"/>
                <a:ea typeface="Garet Bold"/>
                <a:cs typeface="Garet Bold"/>
                <a:sym typeface="Garet Bold"/>
              </a:rPr>
              <a:t>PROJECT EXECUTION MILESTONES</a:t>
            </a:r>
          </a:p>
        </p:txBody>
      </p:sp>
      <p:sp>
        <p:nvSpPr>
          <p:cNvPr id="49" name="TextBox 49"/>
          <p:cNvSpPr txBox="1"/>
          <p:nvPr/>
        </p:nvSpPr>
        <p:spPr>
          <a:xfrm>
            <a:off x="1223177" y="8720456"/>
            <a:ext cx="1581918" cy="1566544"/>
          </a:xfrm>
          <a:prstGeom prst="rect">
            <a:avLst/>
          </a:prstGeom>
        </p:spPr>
        <p:txBody>
          <a:bodyPr wrap="square" lIns="0" tIns="0" rIns="0" bIns="0" rtlCol="0" anchor="t">
            <a:spAutoFit/>
          </a:bodyPr>
          <a:lstStyle/>
          <a:p>
            <a:pPr algn="ctr">
              <a:lnSpc>
                <a:spcPts val="12880"/>
              </a:lnSpc>
            </a:pPr>
            <a:r>
              <a:rPr lang="en-US" sz="9200" dirty="0">
                <a:solidFill>
                  <a:srgbClr val="003060"/>
                </a:solidFill>
                <a:latin typeface="Algerian" panose="04020705040A02060702" pitchFamily="82" charset="0"/>
                <a:ea typeface="Canva Sans Bold"/>
                <a:cs typeface="Canva Sans Bold"/>
                <a:sym typeface="Canva Sans Bold"/>
              </a:rPr>
              <a:t>03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a:p>
        </p:txBody>
      </p:sp>
      <p:sp>
        <p:nvSpPr>
          <p:cNvPr id="3" name="Freeform 3"/>
          <p:cNvSpPr/>
          <p:nvPr/>
        </p:nvSpPr>
        <p:spPr>
          <a:xfrm>
            <a:off x="1864416" y="1298027"/>
            <a:ext cx="675438" cy="498446"/>
          </a:xfrm>
          <a:custGeom>
            <a:avLst/>
            <a:gdLst/>
            <a:ahLst/>
            <a:cxnLst/>
            <a:rect l="l" t="t" r="r" b="b"/>
            <a:pathLst>
              <a:path w="675438" h="498446">
                <a:moveTo>
                  <a:pt x="0" y="0"/>
                </a:moveTo>
                <a:lnTo>
                  <a:pt x="675437" y="0"/>
                </a:lnTo>
                <a:lnTo>
                  <a:pt x="675437" y="498446"/>
                </a:lnTo>
                <a:lnTo>
                  <a:pt x="0" y="49844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grpSp>
        <p:nvGrpSpPr>
          <p:cNvPr id="4" name="Group 4"/>
          <p:cNvGrpSpPr/>
          <p:nvPr/>
        </p:nvGrpSpPr>
        <p:grpSpPr>
          <a:xfrm>
            <a:off x="0" y="0"/>
            <a:ext cx="18287997" cy="4397985"/>
            <a:chOff x="0" y="0"/>
            <a:chExt cx="4903236" cy="1158317"/>
          </a:xfrm>
        </p:grpSpPr>
        <p:sp>
          <p:nvSpPr>
            <p:cNvPr id="5" name="Freeform 5"/>
            <p:cNvSpPr/>
            <p:nvPr/>
          </p:nvSpPr>
          <p:spPr>
            <a:xfrm>
              <a:off x="0" y="0"/>
              <a:ext cx="4903236" cy="1158317"/>
            </a:xfrm>
            <a:custGeom>
              <a:avLst/>
              <a:gdLst/>
              <a:ahLst/>
              <a:cxnLst/>
              <a:rect l="l" t="t" r="r" b="b"/>
              <a:pathLst>
                <a:path w="4903236" h="1158317">
                  <a:moveTo>
                    <a:pt x="0" y="0"/>
                  </a:moveTo>
                  <a:lnTo>
                    <a:pt x="4903236" y="0"/>
                  </a:lnTo>
                  <a:lnTo>
                    <a:pt x="4903236" y="1158317"/>
                  </a:lnTo>
                  <a:lnTo>
                    <a:pt x="0" y="1158317"/>
                  </a:lnTo>
                  <a:close/>
                </a:path>
              </a:pathLst>
            </a:custGeom>
            <a:gradFill rotWithShape="1">
              <a:gsLst>
                <a:gs pos="0">
                  <a:srgbClr val="003060">
                    <a:alpha val="100000"/>
                  </a:srgbClr>
                </a:gs>
                <a:gs pos="100000">
                  <a:srgbClr val="003060">
                    <a:alpha val="0"/>
                  </a:srgbClr>
                </a:gs>
              </a:gsLst>
              <a:lin ang="5400000"/>
            </a:gradFill>
          </p:spPr>
          <p:txBody>
            <a:bodyPr/>
            <a:lstStyle/>
            <a:p>
              <a:endParaRPr lang="en-IN"/>
            </a:p>
          </p:txBody>
        </p:sp>
        <p:sp>
          <p:nvSpPr>
            <p:cNvPr id="6" name="TextBox 6"/>
            <p:cNvSpPr txBox="1"/>
            <p:nvPr/>
          </p:nvSpPr>
          <p:spPr>
            <a:xfrm>
              <a:off x="0" y="-57150"/>
              <a:ext cx="4903236" cy="1215467"/>
            </a:xfrm>
            <a:prstGeom prst="rect">
              <a:avLst/>
            </a:prstGeom>
          </p:spPr>
          <p:txBody>
            <a:bodyPr lIns="50800" tIns="50800" rIns="50800" bIns="50800" rtlCol="0" anchor="ctr"/>
            <a:lstStyle/>
            <a:p>
              <a:pPr algn="ctr">
                <a:lnSpc>
                  <a:spcPts val="3500"/>
                </a:lnSpc>
              </a:pPr>
              <a:endParaRPr/>
            </a:p>
          </p:txBody>
        </p:sp>
      </p:grpSp>
      <p:sp>
        <p:nvSpPr>
          <p:cNvPr id="7" name="AutoShape 7"/>
          <p:cNvSpPr/>
          <p:nvPr/>
        </p:nvSpPr>
        <p:spPr>
          <a:xfrm flipV="1">
            <a:off x="6455737" y="4607535"/>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IN"/>
          </a:p>
        </p:txBody>
      </p:sp>
      <p:sp>
        <p:nvSpPr>
          <p:cNvPr id="8" name="AutoShape 8"/>
          <p:cNvSpPr/>
          <p:nvPr/>
        </p:nvSpPr>
        <p:spPr>
          <a:xfrm flipV="1">
            <a:off x="11956298" y="4607535"/>
            <a:ext cx="0" cy="3908198"/>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IN"/>
          </a:p>
        </p:txBody>
      </p:sp>
      <p:sp>
        <p:nvSpPr>
          <p:cNvPr id="9" name="TextBox 9"/>
          <p:cNvSpPr txBox="1"/>
          <p:nvPr/>
        </p:nvSpPr>
        <p:spPr>
          <a:xfrm>
            <a:off x="3429000" y="1450427"/>
            <a:ext cx="11811000" cy="1716496"/>
          </a:xfrm>
          <a:prstGeom prst="rect">
            <a:avLst/>
          </a:prstGeom>
        </p:spPr>
        <p:txBody>
          <a:bodyPr wrap="square" lIns="0" tIns="0" rIns="0" bIns="0" rtlCol="0" anchor="t">
            <a:spAutoFit/>
          </a:bodyPr>
          <a:lstStyle/>
          <a:p>
            <a:pPr algn="ctr">
              <a:lnSpc>
                <a:spcPts val="6499"/>
              </a:lnSpc>
            </a:pPr>
            <a:r>
              <a:rPr lang="en-US" sz="6700" b="1" dirty="0">
                <a:solidFill>
                  <a:srgbClr val="FFFFFF"/>
                </a:solidFill>
                <a:latin typeface="Garet Bold"/>
                <a:ea typeface="Garet Bold"/>
                <a:cs typeface="Garet Bold"/>
                <a:sym typeface="Garet Bold"/>
              </a:rPr>
              <a:t>TOP VISUALISATIONS USED</a:t>
            </a:r>
          </a:p>
        </p:txBody>
      </p:sp>
      <p:sp>
        <p:nvSpPr>
          <p:cNvPr id="10" name="Freeform 10"/>
          <p:cNvSpPr/>
          <p:nvPr/>
        </p:nvSpPr>
        <p:spPr>
          <a:xfrm>
            <a:off x="1413677" y="171362"/>
            <a:ext cx="1391418" cy="861891"/>
          </a:xfrm>
          <a:custGeom>
            <a:avLst/>
            <a:gdLst/>
            <a:ahLst/>
            <a:cxnLst/>
            <a:rect l="l" t="t" r="r" b="b"/>
            <a:pathLst>
              <a:path w="1391418" h="861891">
                <a:moveTo>
                  <a:pt x="0" y="0"/>
                </a:moveTo>
                <a:lnTo>
                  <a:pt x="1391418" y="0"/>
                </a:lnTo>
                <a:lnTo>
                  <a:pt x="1391418" y="861890"/>
                </a:lnTo>
                <a:lnTo>
                  <a:pt x="0" y="861890"/>
                </a:lnTo>
                <a:lnTo>
                  <a:pt x="0" y="0"/>
                </a:lnTo>
                <a:close/>
              </a:path>
            </a:pathLst>
          </a:custGeom>
          <a:blipFill>
            <a:blip r:embed="rId5"/>
            <a:stretch>
              <a:fillRect/>
            </a:stretch>
          </a:blipFill>
        </p:spPr>
        <p:txBody>
          <a:bodyPr/>
          <a:lstStyle/>
          <a:p>
            <a:endParaRPr lang="en-IN"/>
          </a:p>
        </p:txBody>
      </p:sp>
      <p:sp>
        <p:nvSpPr>
          <p:cNvPr id="11" name="Freeform 11" descr="preencoded.png"/>
          <p:cNvSpPr/>
          <p:nvPr/>
        </p:nvSpPr>
        <p:spPr>
          <a:xfrm>
            <a:off x="2919671" y="4850846"/>
            <a:ext cx="1199464" cy="1199464"/>
          </a:xfrm>
          <a:custGeom>
            <a:avLst/>
            <a:gdLst/>
            <a:ahLst/>
            <a:cxnLst/>
            <a:rect l="l" t="t" r="r" b="b"/>
            <a:pathLst>
              <a:path w="1199464" h="1199464">
                <a:moveTo>
                  <a:pt x="0" y="0"/>
                </a:moveTo>
                <a:lnTo>
                  <a:pt x="1199464" y="0"/>
                </a:lnTo>
                <a:lnTo>
                  <a:pt x="1199464" y="1199464"/>
                </a:lnTo>
                <a:lnTo>
                  <a:pt x="0" y="1199464"/>
                </a:lnTo>
                <a:lnTo>
                  <a:pt x="0" y="0"/>
                </a:lnTo>
                <a:close/>
              </a:path>
            </a:pathLst>
          </a:custGeom>
          <a:blipFill>
            <a:blip r:embed="rId6">
              <a:extLst>
                <a:ext uri="{96DAC541-7B7A-43D3-8B79-37D633B846F1}">
                  <asvg:svgBlip xmlns:asvg="http://schemas.microsoft.com/office/drawing/2016/SVG/main" r:embed="rId7"/>
                </a:ext>
              </a:extLst>
            </a:blip>
            <a:stretch>
              <a:fillRect t="-10667" b="-10667"/>
            </a:stretch>
          </a:blipFill>
        </p:spPr>
        <p:txBody>
          <a:bodyPr/>
          <a:lstStyle/>
          <a:p>
            <a:endParaRPr lang="en-IN"/>
          </a:p>
        </p:txBody>
      </p:sp>
      <p:sp>
        <p:nvSpPr>
          <p:cNvPr id="12" name="Freeform 12" descr="preencoded.png"/>
          <p:cNvSpPr/>
          <p:nvPr/>
        </p:nvSpPr>
        <p:spPr>
          <a:xfrm>
            <a:off x="8479179" y="4731360"/>
            <a:ext cx="1318950" cy="1318950"/>
          </a:xfrm>
          <a:custGeom>
            <a:avLst/>
            <a:gdLst/>
            <a:ahLst/>
            <a:cxnLst/>
            <a:rect l="l" t="t" r="r" b="b"/>
            <a:pathLst>
              <a:path w="1318950" h="1318950">
                <a:moveTo>
                  <a:pt x="0" y="0"/>
                </a:moveTo>
                <a:lnTo>
                  <a:pt x="1318951" y="0"/>
                </a:lnTo>
                <a:lnTo>
                  <a:pt x="1318951" y="1318950"/>
                </a:lnTo>
                <a:lnTo>
                  <a:pt x="0" y="1318950"/>
                </a:lnTo>
                <a:lnTo>
                  <a:pt x="0" y="0"/>
                </a:lnTo>
                <a:close/>
              </a:path>
            </a:pathLst>
          </a:custGeom>
          <a:blipFill>
            <a:blip r:embed="rId8"/>
            <a:stretch>
              <a:fillRect l="-5332" r="-5334"/>
            </a:stretch>
          </a:blipFill>
        </p:spPr>
        <p:txBody>
          <a:bodyPr/>
          <a:lstStyle/>
          <a:p>
            <a:endParaRPr lang="en-IN"/>
          </a:p>
        </p:txBody>
      </p:sp>
      <p:sp>
        <p:nvSpPr>
          <p:cNvPr id="13" name="Freeform 13" descr="preencoded.png"/>
          <p:cNvSpPr/>
          <p:nvPr/>
        </p:nvSpPr>
        <p:spPr>
          <a:xfrm>
            <a:off x="14168865" y="4850846"/>
            <a:ext cx="1199464" cy="1199464"/>
          </a:xfrm>
          <a:custGeom>
            <a:avLst/>
            <a:gdLst/>
            <a:ahLst/>
            <a:cxnLst/>
            <a:rect l="l" t="t" r="r" b="b"/>
            <a:pathLst>
              <a:path w="1199464" h="1199464">
                <a:moveTo>
                  <a:pt x="0" y="0"/>
                </a:moveTo>
                <a:lnTo>
                  <a:pt x="1199464" y="0"/>
                </a:lnTo>
                <a:lnTo>
                  <a:pt x="1199464" y="1199464"/>
                </a:lnTo>
                <a:lnTo>
                  <a:pt x="0" y="1199464"/>
                </a:lnTo>
                <a:lnTo>
                  <a:pt x="0" y="0"/>
                </a:lnTo>
                <a:close/>
              </a:path>
            </a:pathLst>
          </a:custGeom>
          <a:blipFill>
            <a:blip r:embed="rId9">
              <a:extLst>
                <a:ext uri="{96DAC541-7B7A-43D3-8B79-37D633B846F1}">
                  <asvg:svgBlip xmlns:asvg="http://schemas.microsoft.com/office/drawing/2016/SVG/main" r:embed="rId10"/>
                </a:ext>
              </a:extLst>
            </a:blip>
            <a:stretch>
              <a:fillRect l="-1999" r="-2001"/>
            </a:stretch>
          </a:blipFill>
        </p:spPr>
        <p:txBody>
          <a:bodyPr/>
          <a:lstStyle/>
          <a:p>
            <a:endParaRPr lang="en-IN"/>
          </a:p>
        </p:txBody>
      </p:sp>
      <p:sp>
        <p:nvSpPr>
          <p:cNvPr id="14" name="TextBox 14"/>
          <p:cNvSpPr txBox="1"/>
          <p:nvPr/>
        </p:nvSpPr>
        <p:spPr>
          <a:xfrm>
            <a:off x="1413677" y="6782068"/>
            <a:ext cx="4718210" cy="1309687"/>
          </a:xfrm>
          <a:prstGeom prst="rect">
            <a:avLst/>
          </a:prstGeom>
        </p:spPr>
        <p:txBody>
          <a:bodyPr lIns="0" tIns="0" rIns="0" bIns="0" rtlCol="0" anchor="t">
            <a:spAutoFit/>
          </a:bodyPr>
          <a:lstStyle/>
          <a:p>
            <a:pPr algn="ctr">
              <a:lnSpc>
                <a:spcPts val="3562"/>
              </a:lnSpc>
            </a:pPr>
            <a:r>
              <a:rPr lang="en-US" sz="2187">
                <a:solidFill>
                  <a:srgbClr val="272525"/>
                </a:solidFill>
                <a:latin typeface="Inter"/>
                <a:ea typeface="Inter"/>
                <a:cs typeface="Inter"/>
                <a:sym typeface="Inter"/>
              </a:rPr>
              <a:t>Used for Root Cause Analysis to trace negative feedback down to specific cuisines (e.g., North Indian).</a:t>
            </a:r>
          </a:p>
        </p:txBody>
      </p:sp>
      <p:sp>
        <p:nvSpPr>
          <p:cNvPr id="15" name="TextBox 15"/>
          <p:cNvSpPr txBox="1"/>
          <p:nvPr/>
        </p:nvSpPr>
        <p:spPr>
          <a:xfrm>
            <a:off x="1413677" y="6307485"/>
            <a:ext cx="4245966" cy="371972"/>
          </a:xfrm>
          <a:prstGeom prst="rect">
            <a:avLst/>
          </a:prstGeom>
        </p:spPr>
        <p:txBody>
          <a:bodyPr lIns="0" tIns="0" rIns="0" bIns="0" rtlCol="0" anchor="t">
            <a:spAutoFit/>
          </a:bodyPr>
          <a:lstStyle/>
          <a:p>
            <a:pPr algn="ctr">
              <a:lnSpc>
                <a:spcPts val="3026"/>
              </a:lnSpc>
            </a:pPr>
            <a:r>
              <a:rPr lang="en-US" sz="2400" b="1">
                <a:solidFill>
                  <a:srgbClr val="003060"/>
                </a:solidFill>
                <a:latin typeface="Garet Bold"/>
                <a:ea typeface="Garet Bold"/>
                <a:cs typeface="Garet Bold"/>
                <a:sym typeface="Garet Bold"/>
              </a:rPr>
              <a:t>Decomposition Tree</a:t>
            </a:r>
          </a:p>
        </p:txBody>
      </p:sp>
      <p:sp>
        <p:nvSpPr>
          <p:cNvPr id="16" name="TextBox 16"/>
          <p:cNvSpPr txBox="1"/>
          <p:nvPr/>
        </p:nvSpPr>
        <p:spPr>
          <a:xfrm>
            <a:off x="6779587" y="6782068"/>
            <a:ext cx="4852861" cy="1309687"/>
          </a:xfrm>
          <a:prstGeom prst="rect">
            <a:avLst/>
          </a:prstGeom>
        </p:spPr>
        <p:txBody>
          <a:bodyPr lIns="0" tIns="0" rIns="0" bIns="0" rtlCol="0" anchor="t">
            <a:spAutoFit/>
          </a:bodyPr>
          <a:lstStyle/>
          <a:p>
            <a:pPr algn="ctr">
              <a:lnSpc>
                <a:spcPts val="3562"/>
              </a:lnSpc>
            </a:pPr>
            <a:r>
              <a:rPr lang="en-US" sz="2187">
                <a:solidFill>
                  <a:srgbClr val="272525"/>
                </a:solidFill>
                <a:latin typeface="Inter"/>
                <a:ea typeface="Inter"/>
                <a:cs typeface="Inter"/>
                <a:sym typeface="Inter"/>
              </a:rPr>
              <a:t>Employed to track rank changes in restaurant popularity and performance over time.</a:t>
            </a:r>
          </a:p>
        </p:txBody>
      </p:sp>
      <p:sp>
        <p:nvSpPr>
          <p:cNvPr id="17" name="TextBox 17"/>
          <p:cNvSpPr txBox="1"/>
          <p:nvPr/>
        </p:nvSpPr>
        <p:spPr>
          <a:xfrm>
            <a:off x="6955084" y="6307485"/>
            <a:ext cx="4367140" cy="371972"/>
          </a:xfrm>
          <a:prstGeom prst="rect">
            <a:avLst/>
          </a:prstGeom>
        </p:spPr>
        <p:txBody>
          <a:bodyPr lIns="0" tIns="0" rIns="0" bIns="0" rtlCol="0" anchor="t">
            <a:spAutoFit/>
          </a:bodyPr>
          <a:lstStyle/>
          <a:p>
            <a:pPr algn="ctr">
              <a:lnSpc>
                <a:spcPts val="3026"/>
              </a:lnSpc>
            </a:pPr>
            <a:r>
              <a:rPr lang="en-US" sz="2400" b="1">
                <a:solidFill>
                  <a:srgbClr val="003060"/>
                </a:solidFill>
                <a:latin typeface="Garet Bold"/>
                <a:ea typeface="Garet Bold"/>
                <a:cs typeface="Garet Bold"/>
                <a:sym typeface="Garet Bold"/>
              </a:rPr>
              <a:t>Ribbon Chart</a:t>
            </a:r>
          </a:p>
        </p:txBody>
      </p:sp>
      <p:sp>
        <p:nvSpPr>
          <p:cNvPr id="18" name="TextBox 18"/>
          <p:cNvSpPr txBox="1"/>
          <p:nvPr/>
        </p:nvSpPr>
        <p:spPr>
          <a:xfrm>
            <a:off x="12279021" y="6782068"/>
            <a:ext cx="4979152" cy="1309687"/>
          </a:xfrm>
          <a:prstGeom prst="rect">
            <a:avLst/>
          </a:prstGeom>
        </p:spPr>
        <p:txBody>
          <a:bodyPr lIns="0" tIns="0" rIns="0" bIns="0" rtlCol="0" anchor="t">
            <a:spAutoFit/>
          </a:bodyPr>
          <a:lstStyle/>
          <a:p>
            <a:pPr algn="ctr">
              <a:lnSpc>
                <a:spcPts val="3562"/>
              </a:lnSpc>
            </a:pPr>
            <a:r>
              <a:rPr lang="en-US" sz="2187">
                <a:solidFill>
                  <a:srgbClr val="272525"/>
                </a:solidFill>
                <a:latin typeface="Inter"/>
                <a:ea typeface="Inter"/>
                <a:cs typeface="Inter"/>
                <a:sym typeface="Inter"/>
              </a:rPr>
              <a:t>Utilised to correlate "Total Quantity" vs. "Profit" to identify high-performer menu items.</a:t>
            </a:r>
          </a:p>
        </p:txBody>
      </p:sp>
      <p:sp>
        <p:nvSpPr>
          <p:cNvPr id="19" name="TextBox 19"/>
          <p:cNvSpPr txBox="1"/>
          <p:nvPr/>
        </p:nvSpPr>
        <p:spPr>
          <a:xfrm>
            <a:off x="12528202" y="6307485"/>
            <a:ext cx="4480790" cy="371972"/>
          </a:xfrm>
          <a:prstGeom prst="rect">
            <a:avLst/>
          </a:prstGeom>
        </p:spPr>
        <p:txBody>
          <a:bodyPr lIns="0" tIns="0" rIns="0" bIns="0" rtlCol="0" anchor="t">
            <a:spAutoFit/>
          </a:bodyPr>
          <a:lstStyle/>
          <a:p>
            <a:pPr algn="ctr">
              <a:lnSpc>
                <a:spcPts val="3026"/>
              </a:lnSpc>
            </a:pPr>
            <a:r>
              <a:rPr lang="en-US" sz="2400" b="1">
                <a:solidFill>
                  <a:srgbClr val="003060"/>
                </a:solidFill>
                <a:latin typeface="Garet Bold"/>
                <a:ea typeface="Garet Bold"/>
                <a:cs typeface="Garet Bold"/>
                <a:sym typeface="Garet Bold"/>
              </a:rPr>
              <a:t>Scatter Plot</a:t>
            </a:r>
          </a:p>
        </p:txBody>
      </p:sp>
      <p:sp>
        <p:nvSpPr>
          <p:cNvPr id="20" name="Freeform 20"/>
          <p:cNvSpPr/>
          <p:nvPr/>
        </p:nvSpPr>
        <p:spPr>
          <a:xfrm flipH="1">
            <a:off x="16164025" y="9258300"/>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IN"/>
          </a:p>
        </p:txBody>
      </p:sp>
      <p:sp>
        <p:nvSpPr>
          <p:cNvPr id="21" name="TextBox 21"/>
          <p:cNvSpPr txBox="1"/>
          <p:nvPr/>
        </p:nvSpPr>
        <p:spPr>
          <a:xfrm>
            <a:off x="0" y="8720456"/>
            <a:ext cx="1689933" cy="1566544"/>
          </a:xfrm>
          <a:prstGeom prst="rect">
            <a:avLst/>
          </a:prstGeom>
        </p:spPr>
        <p:txBody>
          <a:bodyPr wrap="square" lIns="0" tIns="0" rIns="0" bIns="0" rtlCol="0" anchor="t">
            <a:spAutoFit/>
          </a:bodyPr>
          <a:lstStyle/>
          <a:p>
            <a:pPr algn="ctr">
              <a:lnSpc>
                <a:spcPts val="12880"/>
              </a:lnSpc>
            </a:pPr>
            <a:r>
              <a:rPr lang="en-US" sz="9200" dirty="0">
                <a:solidFill>
                  <a:srgbClr val="003060"/>
                </a:solidFill>
                <a:latin typeface="Algerian" panose="04020705040A02060702" pitchFamily="82" charset="0"/>
                <a:ea typeface="Canva Sans Bold"/>
                <a:cs typeface="Canva Sans Bold"/>
                <a:sym typeface="Canva Sans Bold"/>
              </a:rPr>
              <a:t>04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a:p>
        </p:txBody>
      </p:sp>
      <p:sp>
        <p:nvSpPr>
          <p:cNvPr id="3" name="Freeform 3"/>
          <p:cNvSpPr/>
          <p:nvPr/>
        </p:nvSpPr>
        <p:spPr>
          <a:xfrm flipH="1">
            <a:off x="16450652" y="197519"/>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TextBox 4"/>
          <p:cNvSpPr txBox="1"/>
          <p:nvPr/>
        </p:nvSpPr>
        <p:spPr>
          <a:xfrm>
            <a:off x="4137655" y="673669"/>
            <a:ext cx="11065798" cy="862462"/>
          </a:xfrm>
          <a:prstGeom prst="rect">
            <a:avLst/>
          </a:prstGeom>
        </p:spPr>
        <p:txBody>
          <a:bodyPr lIns="0" tIns="0" rIns="0" bIns="0" rtlCol="0" anchor="t">
            <a:spAutoFit/>
          </a:bodyPr>
          <a:lstStyle/>
          <a:p>
            <a:pPr algn="l">
              <a:lnSpc>
                <a:spcPts val="6499"/>
              </a:lnSpc>
            </a:pPr>
            <a:r>
              <a:rPr lang="en-US" sz="6700" b="1">
                <a:solidFill>
                  <a:srgbClr val="003060"/>
                </a:solidFill>
                <a:latin typeface="Garet Bold"/>
                <a:ea typeface="Garet Bold"/>
                <a:cs typeface="Garet Bold"/>
                <a:sym typeface="Garet Bold"/>
              </a:rPr>
              <a:t>DASHBOARD SHOWCASE</a:t>
            </a:r>
          </a:p>
        </p:txBody>
      </p:sp>
      <p:sp>
        <p:nvSpPr>
          <p:cNvPr id="5" name="Freeform 5"/>
          <p:cNvSpPr/>
          <p:nvPr/>
        </p:nvSpPr>
        <p:spPr>
          <a:xfrm>
            <a:off x="1413677" y="171362"/>
            <a:ext cx="1391418" cy="857338"/>
          </a:xfrm>
          <a:custGeom>
            <a:avLst/>
            <a:gdLst/>
            <a:ahLst/>
            <a:cxnLst/>
            <a:rect l="l" t="t" r="r" b="b"/>
            <a:pathLst>
              <a:path w="1391418" h="857338">
                <a:moveTo>
                  <a:pt x="0" y="0"/>
                </a:moveTo>
                <a:lnTo>
                  <a:pt x="1391418" y="0"/>
                </a:lnTo>
                <a:lnTo>
                  <a:pt x="1391418" y="857338"/>
                </a:lnTo>
                <a:lnTo>
                  <a:pt x="0" y="857338"/>
                </a:lnTo>
                <a:lnTo>
                  <a:pt x="0" y="0"/>
                </a:lnTo>
                <a:close/>
              </a:path>
            </a:pathLst>
          </a:custGeom>
          <a:blipFill>
            <a:blip r:embed="rId5"/>
            <a:stretch>
              <a:fillRect/>
            </a:stretch>
          </a:blipFill>
        </p:spPr>
        <p:txBody>
          <a:bodyPr/>
          <a:lstStyle/>
          <a:p>
            <a:endParaRPr lang="en-IN"/>
          </a:p>
        </p:txBody>
      </p:sp>
      <p:grpSp>
        <p:nvGrpSpPr>
          <p:cNvPr id="6" name="Group 6"/>
          <p:cNvGrpSpPr/>
          <p:nvPr/>
        </p:nvGrpSpPr>
        <p:grpSpPr>
          <a:xfrm>
            <a:off x="-3062" y="0"/>
            <a:ext cx="1226239" cy="9064016"/>
            <a:chOff x="0" y="0"/>
            <a:chExt cx="344890" cy="2437724"/>
          </a:xfrm>
        </p:grpSpPr>
        <p:sp>
          <p:nvSpPr>
            <p:cNvPr id="7" name="Freeform 7"/>
            <p:cNvSpPr/>
            <p:nvPr/>
          </p:nvSpPr>
          <p:spPr>
            <a:xfrm>
              <a:off x="0" y="0"/>
              <a:ext cx="344890" cy="2437724"/>
            </a:xfrm>
            <a:prstGeom prst="rect">
              <a:avLst/>
            </a:prstGeom>
            <a:gradFill rotWithShape="1">
              <a:gsLst>
                <a:gs pos="0">
                  <a:srgbClr val="003060">
                    <a:alpha val="100000"/>
                  </a:srgbClr>
                </a:gs>
                <a:gs pos="100000">
                  <a:srgbClr val="003060">
                    <a:alpha val="0"/>
                  </a:srgbClr>
                </a:gs>
              </a:gsLst>
              <a:lin ang="5400000"/>
            </a:gradFill>
          </p:spPr>
          <p:txBody>
            <a:bodyPr/>
            <a:lstStyle/>
            <a:p>
              <a:endParaRPr lang="en-IN"/>
            </a:p>
          </p:txBody>
        </p:sp>
        <p:sp>
          <p:nvSpPr>
            <p:cNvPr id="8" name="TextBox 8"/>
            <p:cNvSpPr txBox="1"/>
            <p:nvPr/>
          </p:nvSpPr>
          <p:spPr>
            <a:xfrm>
              <a:off x="0" y="-38100"/>
              <a:ext cx="344890" cy="2475824"/>
            </a:xfrm>
            <a:prstGeom prst="rect">
              <a:avLst/>
            </a:prstGeom>
          </p:spPr>
          <p:txBody>
            <a:bodyPr lIns="50800" tIns="50800" rIns="50800" bIns="50800" rtlCol="0" anchor="ctr"/>
            <a:lstStyle/>
            <a:p>
              <a:pPr algn="ctr">
                <a:lnSpc>
                  <a:spcPts val="3360"/>
                </a:lnSpc>
              </a:pPr>
              <a:endParaRPr/>
            </a:p>
          </p:txBody>
        </p:sp>
      </p:grpSp>
      <p:grpSp>
        <p:nvGrpSpPr>
          <p:cNvPr id="9" name="Group 9"/>
          <p:cNvGrpSpPr/>
          <p:nvPr/>
        </p:nvGrpSpPr>
        <p:grpSpPr>
          <a:xfrm rot="5400000">
            <a:off x="9144096" y="1143097"/>
            <a:ext cx="1222984" cy="17064824"/>
            <a:chOff x="0" y="0"/>
            <a:chExt cx="344890" cy="4558988"/>
          </a:xfrm>
        </p:grpSpPr>
        <p:sp>
          <p:nvSpPr>
            <p:cNvPr id="10" name="Freeform 10"/>
            <p:cNvSpPr/>
            <p:nvPr/>
          </p:nvSpPr>
          <p:spPr>
            <a:xfrm>
              <a:off x="0" y="0"/>
              <a:ext cx="344890" cy="4558988"/>
            </a:xfrm>
            <a:prstGeom prst="rect">
              <a:avLst/>
            </a:prstGeom>
            <a:gradFill rotWithShape="1">
              <a:gsLst>
                <a:gs pos="0">
                  <a:srgbClr val="003060">
                    <a:alpha val="100000"/>
                  </a:srgbClr>
                </a:gs>
                <a:gs pos="100000">
                  <a:srgbClr val="003060">
                    <a:alpha val="0"/>
                  </a:srgbClr>
                </a:gs>
              </a:gsLst>
              <a:lin ang="5400000"/>
            </a:gradFill>
          </p:spPr>
          <p:txBody>
            <a:bodyPr/>
            <a:lstStyle/>
            <a:p>
              <a:endParaRPr lang="en-IN"/>
            </a:p>
          </p:txBody>
        </p:sp>
        <p:sp>
          <p:nvSpPr>
            <p:cNvPr id="11" name="TextBox 11"/>
            <p:cNvSpPr txBox="1"/>
            <p:nvPr/>
          </p:nvSpPr>
          <p:spPr>
            <a:xfrm>
              <a:off x="0" y="-38100"/>
              <a:ext cx="344890" cy="4597088"/>
            </a:xfrm>
            <a:prstGeom prst="rect">
              <a:avLst/>
            </a:prstGeom>
          </p:spPr>
          <p:txBody>
            <a:bodyPr lIns="50800" tIns="50800" rIns="50800" bIns="50800" rtlCol="0" anchor="ctr"/>
            <a:lstStyle/>
            <a:p>
              <a:pPr algn="ctr">
                <a:lnSpc>
                  <a:spcPts val="3360"/>
                </a:lnSpc>
              </a:pPr>
              <a:endParaRPr/>
            </a:p>
          </p:txBody>
        </p:sp>
      </p:grpSp>
      <p:grpSp>
        <p:nvGrpSpPr>
          <p:cNvPr id="12" name="Group 12"/>
          <p:cNvGrpSpPr/>
          <p:nvPr/>
        </p:nvGrpSpPr>
        <p:grpSpPr>
          <a:xfrm>
            <a:off x="2043965" y="2055183"/>
            <a:ext cx="3639902" cy="2085776"/>
            <a:chOff x="0" y="0"/>
            <a:chExt cx="5188344" cy="2973081"/>
          </a:xfrm>
        </p:grpSpPr>
        <p:sp>
          <p:nvSpPr>
            <p:cNvPr id="13" name="Freeform 13"/>
            <p:cNvSpPr/>
            <p:nvPr/>
          </p:nvSpPr>
          <p:spPr>
            <a:xfrm>
              <a:off x="0" y="0"/>
              <a:ext cx="5188331" cy="2973034"/>
            </a:xfrm>
            <a:custGeom>
              <a:avLst/>
              <a:gdLst/>
              <a:ahLst/>
              <a:cxnLst/>
              <a:rect l="l" t="t" r="r" b="b"/>
              <a:pathLst>
                <a:path w="5188331" h="2973034">
                  <a:moveTo>
                    <a:pt x="0" y="0"/>
                  </a:moveTo>
                  <a:lnTo>
                    <a:pt x="5188331" y="0"/>
                  </a:lnTo>
                  <a:lnTo>
                    <a:pt x="5188331" y="2973034"/>
                  </a:lnTo>
                  <a:lnTo>
                    <a:pt x="0" y="2973034"/>
                  </a:lnTo>
                  <a:lnTo>
                    <a:pt x="0" y="0"/>
                  </a:lnTo>
                  <a:close/>
                </a:path>
              </a:pathLst>
            </a:custGeom>
            <a:blipFill>
              <a:blip r:embed="rId6"/>
              <a:stretch>
                <a:fillRect l="-9035" r="-15044"/>
              </a:stretch>
            </a:blipFill>
            <a:ln w="57150" cap="sq">
              <a:solidFill>
                <a:srgbClr val="003060"/>
              </a:solidFill>
              <a:prstDash val="solid"/>
              <a:miter/>
            </a:ln>
          </p:spPr>
          <p:txBody>
            <a:bodyPr/>
            <a:lstStyle/>
            <a:p>
              <a:endParaRPr lang="en-IN"/>
            </a:p>
          </p:txBody>
        </p:sp>
      </p:grpSp>
      <p:grpSp>
        <p:nvGrpSpPr>
          <p:cNvPr id="14" name="Group 14"/>
          <p:cNvGrpSpPr/>
          <p:nvPr/>
        </p:nvGrpSpPr>
        <p:grpSpPr>
          <a:xfrm>
            <a:off x="5915520" y="2054825"/>
            <a:ext cx="3639902" cy="2085776"/>
            <a:chOff x="0" y="0"/>
            <a:chExt cx="5188344" cy="2973081"/>
          </a:xfrm>
        </p:grpSpPr>
        <p:sp>
          <p:nvSpPr>
            <p:cNvPr id="15" name="Freeform 15"/>
            <p:cNvSpPr/>
            <p:nvPr/>
          </p:nvSpPr>
          <p:spPr>
            <a:xfrm>
              <a:off x="0" y="0"/>
              <a:ext cx="5188331" cy="2973034"/>
            </a:xfrm>
            <a:custGeom>
              <a:avLst/>
              <a:gdLst/>
              <a:ahLst/>
              <a:cxnLst/>
              <a:rect l="l" t="t" r="r" b="b"/>
              <a:pathLst>
                <a:path w="5188331" h="2973034">
                  <a:moveTo>
                    <a:pt x="0" y="0"/>
                  </a:moveTo>
                  <a:lnTo>
                    <a:pt x="5188331" y="0"/>
                  </a:lnTo>
                  <a:lnTo>
                    <a:pt x="5188331" y="2973034"/>
                  </a:lnTo>
                  <a:lnTo>
                    <a:pt x="0" y="2973034"/>
                  </a:lnTo>
                  <a:lnTo>
                    <a:pt x="0" y="0"/>
                  </a:lnTo>
                  <a:close/>
                </a:path>
              </a:pathLst>
            </a:custGeom>
            <a:blipFill>
              <a:blip r:embed="rId7"/>
              <a:stretch>
                <a:fillRect l="-9189" r="-14404"/>
              </a:stretch>
            </a:blipFill>
            <a:ln w="57150" cap="sq">
              <a:solidFill>
                <a:srgbClr val="003060"/>
              </a:solidFill>
              <a:prstDash val="solid"/>
              <a:miter/>
            </a:ln>
          </p:spPr>
          <p:txBody>
            <a:bodyPr/>
            <a:lstStyle/>
            <a:p>
              <a:endParaRPr lang="en-IN"/>
            </a:p>
          </p:txBody>
        </p:sp>
      </p:grpSp>
      <p:grpSp>
        <p:nvGrpSpPr>
          <p:cNvPr id="16" name="Group 16"/>
          <p:cNvGrpSpPr/>
          <p:nvPr/>
        </p:nvGrpSpPr>
        <p:grpSpPr>
          <a:xfrm>
            <a:off x="9787075" y="2054825"/>
            <a:ext cx="3639902" cy="2085776"/>
            <a:chOff x="0" y="0"/>
            <a:chExt cx="5188344" cy="2973081"/>
          </a:xfrm>
        </p:grpSpPr>
        <p:sp>
          <p:nvSpPr>
            <p:cNvPr id="17" name="Freeform 17"/>
            <p:cNvSpPr/>
            <p:nvPr/>
          </p:nvSpPr>
          <p:spPr>
            <a:xfrm>
              <a:off x="0" y="0"/>
              <a:ext cx="5188331" cy="2973034"/>
            </a:xfrm>
            <a:custGeom>
              <a:avLst/>
              <a:gdLst/>
              <a:ahLst/>
              <a:cxnLst/>
              <a:rect l="l" t="t" r="r" b="b"/>
              <a:pathLst>
                <a:path w="5188331" h="2973034">
                  <a:moveTo>
                    <a:pt x="0" y="0"/>
                  </a:moveTo>
                  <a:lnTo>
                    <a:pt x="5188331" y="0"/>
                  </a:lnTo>
                  <a:lnTo>
                    <a:pt x="5188331" y="2973034"/>
                  </a:lnTo>
                  <a:lnTo>
                    <a:pt x="0" y="2973034"/>
                  </a:lnTo>
                  <a:lnTo>
                    <a:pt x="0" y="0"/>
                  </a:lnTo>
                  <a:close/>
                </a:path>
              </a:pathLst>
            </a:custGeom>
            <a:blipFill>
              <a:blip r:embed="rId8"/>
              <a:stretch>
                <a:fillRect l="-9546" r="-14046"/>
              </a:stretch>
            </a:blipFill>
            <a:ln w="57150" cap="sq">
              <a:solidFill>
                <a:srgbClr val="003060"/>
              </a:solidFill>
              <a:prstDash val="solid"/>
              <a:miter/>
            </a:ln>
          </p:spPr>
          <p:txBody>
            <a:bodyPr/>
            <a:lstStyle/>
            <a:p>
              <a:endParaRPr lang="en-IN"/>
            </a:p>
          </p:txBody>
        </p:sp>
      </p:grpSp>
      <p:grpSp>
        <p:nvGrpSpPr>
          <p:cNvPr id="18" name="Group 18"/>
          <p:cNvGrpSpPr/>
          <p:nvPr/>
        </p:nvGrpSpPr>
        <p:grpSpPr>
          <a:xfrm>
            <a:off x="13655574" y="2054825"/>
            <a:ext cx="3640045" cy="2085776"/>
            <a:chOff x="0" y="0"/>
            <a:chExt cx="5188547" cy="2973081"/>
          </a:xfrm>
        </p:grpSpPr>
        <p:sp>
          <p:nvSpPr>
            <p:cNvPr id="19" name="Freeform 19"/>
            <p:cNvSpPr/>
            <p:nvPr/>
          </p:nvSpPr>
          <p:spPr>
            <a:xfrm>
              <a:off x="0" y="0"/>
              <a:ext cx="5188585" cy="2973082"/>
            </a:xfrm>
            <a:custGeom>
              <a:avLst/>
              <a:gdLst/>
              <a:ahLst/>
              <a:cxnLst/>
              <a:rect l="l" t="t" r="r" b="b"/>
              <a:pathLst>
                <a:path w="5188585" h="2973082">
                  <a:moveTo>
                    <a:pt x="0" y="0"/>
                  </a:moveTo>
                  <a:lnTo>
                    <a:pt x="5188585" y="0"/>
                  </a:lnTo>
                  <a:lnTo>
                    <a:pt x="5188585" y="2973082"/>
                  </a:lnTo>
                  <a:lnTo>
                    <a:pt x="0" y="2973082"/>
                  </a:lnTo>
                  <a:lnTo>
                    <a:pt x="0" y="0"/>
                  </a:lnTo>
                  <a:close/>
                </a:path>
              </a:pathLst>
            </a:custGeom>
            <a:blipFill>
              <a:blip r:embed="rId9"/>
              <a:stretch>
                <a:fillRect l="-8982" r="-14606"/>
              </a:stretch>
            </a:blipFill>
            <a:ln w="57150" cap="sq">
              <a:solidFill>
                <a:srgbClr val="003060"/>
              </a:solidFill>
              <a:prstDash val="solid"/>
              <a:miter/>
            </a:ln>
          </p:spPr>
          <p:txBody>
            <a:bodyPr/>
            <a:lstStyle/>
            <a:p>
              <a:endParaRPr lang="en-IN"/>
            </a:p>
          </p:txBody>
        </p:sp>
      </p:grpSp>
      <p:grpSp>
        <p:nvGrpSpPr>
          <p:cNvPr id="20" name="Group 20"/>
          <p:cNvGrpSpPr/>
          <p:nvPr/>
        </p:nvGrpSpPr>
        <p:grpSpPr>
          <a:xfrm>
            <a:off x="7850603" y="5577101"/>
            <a:ext cx="3639902" cy="2085776"/>
            <a:chOff x="0" y="0"/>
            <a:chExt cx="5188344" cy="2973081"/>
          </a:xfrm>
        </p:grpSpPr>
        <p:sp>
          <p:nvSpPr>
            <p:cNvPr id="21" name="Freeform 21"/>
            <p:cNvSpPr/>
            <p:nvPr/>
          </p:nvSpPr>
          <p:spPr>
            <a:xfrm rot="6000">
              <a:off x="-2591" y="-4525"/>
              <a:ext cx="5193512" cy="2982085"/>
            </a:xfrm>
            <a:custGeom>
              <a:avLst/>
              <a:gdLst/>
              <a:ahLst/>
              <a:cxnLst/>
              <a:rect l="l" t="t" r="r" b="b"/>
              <a:pathLst>
                <a:path w="5193512" h="2982085">
                  <a:moveTo>
                    <a:pt x="0" y="9055"/>
                  </a:moveTo>
                  <a:lnTo>
                    <a:pt x="5188324" y="0"/>
                  </a:lnTo>
                  <a:lnTo>
                    <a:pt x="5193512" y="2973029"/>
                  </a:lnTo>
                  <a:lnTo>
                    <a:pt x="5189" y="2982085"/>
                  </a:lnTo>
                  <a:lnTo>
                    <a:pt x="0" y="9055"/>
                  </a:lnTo>
                  <a:close/>
                </a:path>
              </a:pathLst>
            </a:custGeom>
            <a:blipFill>
              <a:blip r:embed="rId10"/>
              <a:stretch>
                <a:fillRect l="-8654" t="-1" r="-15239" b="-37"/>
              </a:stretch>
            </a:blipFill>
            <a:ln w="57150" cap="sq">
              <a:solidFill>
                <a:srgbClr val="003060"/>
              </a:solidFill>
              <a:prstDash val="solid"/>
              <a:miter/>
            </a:ln>
          </p:spPr>
          <p:txBody>
            <a:bodyPr/>
            <a:lstStyle/>
            <a:p>
              <a:endParaRPr lang="en-IN"/>
            </a:p>
          </p:txBody>
        </p:sp>
      </p:grpSp>
      <p:grpSp>
        <p:nvGrpSpPr>
          <p:cNvPr id="22" name="Group 22"/>
          <p:cNvGrpSpPr/>
          <p:nvPr/>
        </p:nvGrpSpPr>
        <p:grpSpPr>
          <a:xfrm>
            <a:off x="11720625" y="5577101"/>
            <a:ext cx="3639902" cy="2085776"/>
            <a:chOff x="0" y="0"/>
            <a:chExt cx="5188344" cy="2973081"/>
          </a:xfrm>
        </p:grpSpPr>
        <p:sp>
          <p:nvSpPr>
            <p:cNvPr id="23" name="Freeform 23"/>
            <p:cNvSpPr/>
            <p:nvPr/>
          </p:nvSpPr>
          <p:spPr>
            <a:xfrm>
              <a:off x="0" y="0"/>
              <a:ext cx="5188331" cy="2973034"/>
            </a:xfrm>
            <a:custGeom>
              <a:avLst/>
              <a:gdLst/>
              <a:ahLst/>
              <a:cxnLst/>
              <a:rect l="l" t="t" r="r" b="b"/>
              <a:pathLst>
                <a:path w="5188331" h="2973034">
                  <a:moveTo>
                    <a:pt x="0" y="0"/>
                  </a:moveTo>
                  <a:lnTo>
                    <a:pt x="5188331" y="0"/>
                  </a:lnTo>
                  <a:lnTo>
                    <a:pt x="5188331" y="2973034"/>
                  </a:lnTo>
                  <a:lnTo>
                    <a:pt x="0" y="2973034"/>
                  </a:lnTo>
                  <a:lnTo>
                    <a:pt x="0" y="0"/>
                  </a:lnTo>
                  <a:close/>
                </a:path>
              </a:pathLst>
            </a:custGeom>
            <a:blipFill>
              <a:blip r:embed="rId11"/>
              <a:stretch>
                <a:fillRect l="-8792" r="-14800"/>
              </a:stretch>
            </a:blipFill>
            <a:ln w="57150" cap="sq">
              <a:solidFill>
                <a:srgbClr val="003060"/>
              </a:solidFill>
              <a:prstDash val="solid"/>
              <a:miter/>
            </a:ln>
          </p:spPr>
          <p:txBody>
            <a:bodyPr/>
            <a:lstStyle/>
            <a:p>
              <a:endParaRPr lang="en-IN"/>
            </a:p>
          </p:txBody>
        </p:sp>
      </p:grpSp>
      <p:sp>
        <p:nvSpPr>
          <p:cNvPr id="24" name="TextBox 24"/>
          <p:cNvSpPr txBox="1"/>
          <p:nvPr/>
        </p:nvSpPr>
        <p:spPr>
          <a:xfrm>
            <a:off x="2045497" y="4218071"/>
            <a:ext cx="3639902" cy="615392"/>
          </a:xfrm>
          <a:prstGeom prst="rect">
            <a:avLst/>
          </a:prstGeom>
        </p:spPr>
        <p:txBody>
          <a:bodyPr lIns="0" tIns="0" rIns="0" bIns="0" rtlCol="0" anchor="t">
            <a:spAutoFit/>
          </a:bodyPr>
          <a:lstStyle/>
          <a:p>
            <a:pPr algn="l">
              <a:lnSpc>
                <a:spcPts val="2513"/>
              </a:lnSpc>
            </a:pPr>
            <a:r>
              <a:rPr lang="en-US" sz="1695" b="1">
                <a:solidFill>
                  <a:srgbClr val="003060"/>
                </a:solidFill>
                <a:latin typeface="Inter Bold"/>
                <a:ea typeface="Inter Bold"/>
                <a:cs typeface="Inter Bold"/>
                <a:sym typeface="Inter Bold"/>
              </a:rPr>
              <a:t>Restaurant Performance:</a:t>
            </a:r>
            <a:r>
              <a:rPr lang="en-US" sz="1695">
                <a:solidFill>
                  <a:srgbClr val="272525"/>
                </a:solidFill>
                <a:latin typeface="Inter"/>
                <a:ea typeface="Inter"/>
                <a:cs typeface="Inter"/>
                <a:sym typeface="Inter"/>
              </a:rPr>
              <a:t> Tracking peak traffic and rank shifts.</a:t>
            </a:r>
          </a:p>
        </p:txBody>
      </p:sp>
      <p:sp>
        <p:nvSpPr>
          <p:cNvPr id="25" name="TextBox 25"/>
          <p:cNvSpPr txBox="1"/>
          <p:nvPr/>
        </p:nvSpPr>
        <p:spPr>
          <a:xfrm>
            <a:off x="5915520" y="4218071"/>
            <a:ext cx="3639902" cy="929717"/>
          </a:xfrm>
          <a:prstGeom prst="rect">
            <a:avLst/>
          </a:prstGeom>
        </p:spPr>
        <p:txBody>
          <a:bodyPr lIns="0" tIns="0" rIns="0" bIns="0" rtlCol="0" anchor="t">
            <a:spAutoFit/>
          </a:bodyPr>
          <a:lstStyle/>
          <a:p>
            <a:pPr algn="l">
              <a:lnSpc>
                <a:spcPts val="2513"/>
              </a:lnSpc>
            </a:pPr>
            <a:r>
              <a:rPr lang="en-US" sz="1695" b="1" dirty="0">
                <a:solidFill>
                  <a:srgbClr val="003060"/>
                </a:solidFill>
                <a:latin typeface="Inter Bold"/>
                <a:ea typeface="Inter Bold"/>
                <a:cs typeface="Inter Bold"/>
                <a:sym typeface="Inter Bold"/>
              </a:rPr>
              <a:t>Menu Analysis &amp; Optimisation:</a:t>
            </a:r>
            <a:r>
              <a:rPr lang="en-US" sz="1695" dirty="0">
                <a:solidFill>
                  <a:srgbClr val="272525"/>
                </a:solidFill>
                <a:latin typeface="Inter"/>
                <a:ea typeface="Inter"/>
                <a:cs typeface="Inter"/>
                <a:sym typeface="Inter"/>
              </a:rPr>
              <a:t> Matrix identifying high-profit vs. low-margin items.</a:t>
            </a:r>
          </a:p>
        </p:txBody>
      </p:sp>
      <p:sp>
        <p:nvSpPr>
          <p:cNvPr id="26" name="TextBox 26"/>
          <p:cNvSpPr txBox="1"/>
          <p:nvPr/>
        </p:nvSpPr>
        <p:spPr>
          <a:xfrm>
            <a:off x="9785543" y="4218071"/>
            <a:ext cx="3639902" cy="929717"/>
          </a:xfrm>
          <a:prstGeom prst="rect">
            <a:avLst/>
          </a:prstGeom>
        </p:spPr>
        <p:txBody>
          <a:bodyPr lIns="0" tIns="0" rIns="0" bIns="0" rtlCol="0" anchor="t">
            <a:spAutoFit/>
          </a:bodyPr>
          <a:lstStyle/>
          <a:p>
            <a:pPr algn="l">
              <a:lnSpc>
                <a:spcPts val="2513"/>
              </a:lnSpc>
            </a:pPr>
            <a:r>
              <a:rPr lang="en-US" sz="1695" b="1">
                <a:solidFill>
                  <a:srgbClr val="003060"/>
                </a:solidFill>
                <a:latin typeface="Inter Bold"/>
                <a:ea typeface="Inter Bold"/>
                <a:cs typeface="Inter Bold"/>
                <a:sym typeface="Inter Bold"/>
              </a:rPr>
              <a:t>Online Delivery Performance:</a:t>
            </a:r>
            <a:r>
              <a:rPr lang="en-US" sz="1695">
                <a:solidFill>
                  <a:srgbClr val="272525"/>
                </a:solidFill>
                <a:latin typeface="Inter"/>
                <a:ea typeface="Inter"/>
                <a:cs typeface="Inter"/>
                <a:sym typeface="Inter"/>
              </a:rPr>
              <a:t> Monitoring the critical 39% On-Time Delivery Rate.</a:t>
            </a:r>
          </a:p>
        </p:txBody>
      </p:sp>
      <p:sp>
        <p:nvSpPr>
          <p:cNvPr id="27" name="TextBox 27"/>
          <p:cNvSpPr txBox="1"/>
          <p:nvPr/>
        </p:nvSpPr>
        <p:spPr>
          <a:xfrm>
            <a:off x="13655574" y="4218213"/>
            <a:ext cx="3640045" cy="929717"/>
          </a:xfrm>
          <a:prstGeom prst="rect">
            <a:avLst/>
          </a:prstGeom>
        </p:spPr>
        <p:txBody>
          <a:bodyPr lIns="0" tIns="0" rIns="0" bIns="0" rtlCol="0" anchor="t">
            <a:spAutoFit/>
          </a:bodyPr>
          <a:lstStyle/>
          <a:p>
            <a:pPr algn="l">
              <a:lnSpc>
                <a:spcPts val="2513"/>
              </a:lnSpc>
            </a:pPr>
            <a:r>
              <a:rPr lang="en-US" sz="1695" b="1" dirty="0">
                <a:solidFill>
                  <a:srgbClr val="003060"/>
                </a:solidFill>
                <a:latin typeface="Inter Bold"/>
                <a:ea typeface="Inter Bold"/>
                <a:cs typeface="Inter Bold"/>
                <a:sym typeface="Inter Bold"/>
              </a:rPr>
              <a:t>Balaji Fast Food Sales:</a:t>
            </a:r>
            <a:r>
              <a:rPr lang="en-US" sz="1695" dirty="0">
                <a:solidFill>
                  <a:srgbClr val="272525"/>
                </a:solidFill>
                <a:latin typeface="Inter"/>
                <a:ea typeface="Inter"/>
                <a:cs typeface="Inter"/>
                <a:sym typeface="Inter"/>
              </a:rPr>
              <a:t> Tracking 275K revenue trends and hourly sales spikes.</a:t>
            </a:r>
          </a:p>
        </p:txBody>
      </p:sp>
      <p:sp>
        <p:nvSpPr>
          <p:cNvPr id="28" name="TextBox 28"/>
          <p:cNvSpPr txBox="1"/>
          <p:nvPr/>
        </p:nvSpPr>
        <p:spPr>
          <a:xfrm>
            <a:off x="3980580" y="7723632"/>
            <a:ext cx="3639902" cy="615392"/>
          </a:xfrm>
          <a:prstGeom prst="rect">
            <a:avLst/>
          </a:prstGeom>
        </p:spPr>
        <p:txBody>
          <a:bodyPr lIns="0" tIns="0" rIns="0" bIns="0" rtlCol="0" anchor="t">
            <a:spAutoFit/>
          </a:bodyPr>
          <a:lstStyle/>
          <a:p>
            <a:pPr algn="l">
              <a:lnSpc>
                <a:spcPts val="2513"/>
              </a:lnSpc>
            </a:pPr>
            <a:r>
              <a:rPr lang="en-US" sz="1695" b="1">
                <a:solidFill>
                  <a:srgbClr val="003060"/>
                </a:solidFill>
                <a:latin typeface="Inter Bold"/>
                <a:ea typeface="Inter Bold"/>
                <a:cs typeface="Inter Bold"/>
                <a:sym typeface="Inter Bold"/>
              </a:rPr>
              <a:t>Sentiment Analysis:</a:t>
            </a:r>
            <a:r>
              <a:rPr lang="en-US" sz="1695">
                <a:solidFill>
                  <a:srgbClr val="272525"/>
                </a:solidFill>
                <a:latin typeface="Inter"/>
                <a:ea typeface="Inter"/>
                <a:cs typeface="Inter"/>
                <a:sym typeface="Inter"/>
              </a:rPr>
              <a:t> AI-driven root cause of customer complaints.</a:t>
            </a:r>
          </a:p>
        </p:txBody>
      </p:sp>
      <p:sp>
        <p:nvSpPr>
          <p:cNvPr id="29" name="TextBox 29"/>
          <p:cNvSpPr txBox="1"/>
          <p:nvPr/>
        </p:nvSpPr>
        <p:spPr>
          <a:xfrm>
            <a:off x="7850603" y="7723632"/>
            <a:ext cx="3639902" cy="929717"/>
          </a:xfrm>
          <a:prstGeom prst="rect">
            <a:avLst/>
          </a:prstGeom>
        </p:spPr>
        <p:txBody>
          <a:bodyPr lIns="0" tIns="0" rIns="0" bIns="0" rtlCol="0" anchor="t">
            <a:spAutoFit/>
          </a:bodyPr>
          <a:lstStyle/>
          <a:p>
            <a:pPr algn="l">
              <a:lnSpc>
                <a:spcPts val="2513"/>
              </a:lnSpc>
            </a:pPr>
            <a:r>
              <a:rPr lang="en-US" sz="1695" b="1">
                <a:solidFill>
                  <a:srgbClr val="003060"/>
                </a:solidFill>
                <a:latin typeface="Inter Bold"/>
                <a:ea typeface="Inter Bold"/>
                <a:cs typeface="Inter Bold"/>
                <a:sym typeface="Inter Bold"/>
              </a:rPr>
              <a:t>Market Demand (Customer Preference):</a:t>
            </a:r>
            <a:r>
              <a:rPr lang="en-US" sz="1695">
                <a:solidFill>
                  <a:srgbClr val="272525"/>
                </a:solidFill>
                <a:latin typeface="Inter"/>
                <a:ea typeface="Inter"/>
                <a:cs typeface="Inter"/>
                <a:sym typeface="Inter"/>
              </a:rPr>
              <a:t> Identifying peak demand hours (8 PM - 10 PM).</a:t>
            </a:r>
          </a:p>
        </p:txBody>
      </p:sp>
      <p:sp>
        <p:nvSpPr>
          <p:cNvPr id="30" name="TextBox 30"/>
          <p:cNvSpPr txBox="1"/>
          <p:nvPr/>
        </p:nvSpPr>
        <p:spPr>
          <a:xfrm>
            <a:off x="11720625" y="7723632"/>
            <a:ext cx="3639902" cy="929717"/>
          </a:xfrm>
          <a:prstGeom prst="rect">
            <a:avLst/>
          </a:prstGeom>
        </p:spPr>
        <p:txBody>
          <a:bodyPr lIns="0" tIns="0" rIns="0" bIns="0" rtlCol="0" anchor="t">
            <a:spAutoFit/>
          </a:bodyPr>
          <a:lstStyle/>
          <a:p>
            <a:pPr algn="l">
              <a:lnSpc>
                <a:spcPts val="2513"/>
              </a:lnSpc>
            </a:pPr>
            <a:r>
              <a:rPr lang="en-US" sz="1695" b="1">
                <a:solidFill>
                  <a:srgbClr val="003060"/>
                </a:solidFill>
                <a:latin typeface="Inter Bold"/>
                <a:ea typeface="Inter Bold"/>
                <a:cs typeface="Inter Bold"/>
                <a:sym typeface="Inter Bold"/>
              </a:rPr>
              <a:t>Customer Segment Analysis: </a:t>
            </a:r>
            <a:r>
              <a:rPr lang="en-US" sz="1695">
                <a:solidFill>
                  <a:srgbClr val="272525"/>
                </a:solidFill>
                <a:latin typeface="Inter"/>
                <a:ea typeface="Inter"/>
                <a:cs typeface="Inter"/>
                <a:sym typeface="Inter"/>
              </a:rPr>
              <a:t>Profiling the 52% Organic user base and repeat customer rates.</a:t>
            </a:r>
          </a:p>
        </p:txBody>
      </p:sp>
      <p:sp>
        <p:nvSpPr>
          <p:cNvPr id="31" name="AutoShape 31"/>
          <p:cNvSpPr/>
          <p:nvPr/>
        </p:nvSpPr>
        <p:spPr>
          <a:xfrm flipV="1">
            <a:off x="2043965" y="5343306"/>
            <a:ext cx="15215335" cy="0"/>
          </a:xfrm>
          <a:prstGeom prst="line">
            <a:avLst/>
          </a:prstGeom>
          <a:ln w="38100" cap="flat">
            <a:gradFill>
              <a:gsLst>
                <a:gs pos="0">
                  <a:srgbClr val="003060">
                    <a:alpha val="100000"/>
                  </a:srgbClr>
                </a:gs>
                <a:gs pos="100000">
                  <a:srgbClr val="003060">
                    <a:alpha val="0"/>
                  </a:srgbClr>
                </a:gs>
              </a:gsLst>
              <a:lin ang="5400000"/>
            </a:gradFill>
            <a:prstDash val="solid"/>
            <a:headEnd type="none" w="sm" len="sm"/>
            <a:tailEnd type="none" w="sm" len="sm"/>
          </a:ln>
        </p:spPr>
        <p:txBody>
          <a:bodyPr/>
          <a:lstStyle/>
          <a:p>
            <a:endParaRPr lang="en-IN"/>
          </a:p>
        </p:txBody>
      </p:sp>
      <p:grpSp>
        <p:nvGrpSpPr>
          <p:cNvPr id="32" name="Group 32"/>
          <p:cNvGrpSpPr/>
          <p:nvPr/>
        </p:nvGrpSpPr>
        <p:grpSpPr>
          <a:xfrm>
            <a:off x="3980580" y="5577101"/>
            <a:ext cx="3639902" cy="2085776"/>
            <a:chOff x="0" y="0"/>
            <a:chExt cx="5188344" cy="2973081"/>
          </a:xfrm>
        </p:grpSpPr>
        <p:sp>
          <p:nvSpPr>
            <p:cNvPr id="33" name="Freeform 33"/>
            <p:cNvSpPr/>
            <p:nvPr/>
          </p:nvSpPr>
          <p:spPr>
            <a:xfrm>
              <a:off x="0" y="0"/>
              <a:ext cx="5188331" cy="2973034"/>
            </a:xfrm>
            <a:custGeom>
              <a:avLst/>
              <a:gdLst/>
              <a:ahLst/>
              <a:cxnLst/>
              <a:rect l="l" t="t" r="r" b="b"/>
              <a:pathLst>
                <a:path w="5188331" h="2973034">
                  <a:moveTo>
                    <a:pt x="0" y="0"/>
                  </a:moveTo>
                  <a:lnTo>
                    <a:pt x="5188331" y="0"/>
                  </a:lnTo>
                  <a:lnTo>
                    <a:pt x="5188331" y="2973034"/>
                  </a:lnTo>
                  <a:lnTo>
                    <a:pt x="0" y="2973034"/>
                  </a:lnTo>
                  <a:lnTo>
                    <a:pt x="0" y="0"/>
                  </a:lnTo>
                  <a:close/>
                </a:path>
              </a:pathLst>
            </a:custGeom>
            <a:blipFill>
              <a:blip r:embed="rId12"/>
              <a:stretch>
                <a:fillRect l="-9464" r="-14615"/>
              </a:stretch>
            </a:blipFill>
            <a:ln w="57150" cap="sq">
              <a:solidFill>
                <a:srgbClr val="003060"/>
              </a:solidFill>
              <a:prstDash val="solid"/>
              <a:miter/>
            </a:ln>
          </p:spPr>
          <p:txBody>
            <a:bodyPr/>
            <a:lstStyle/>
            <a:p>
              <a:endParaRPr lang="en-IN"/>
            </a:p>
          </p:txBody>
        </p:sp>
      </p:grpSp>
      <p:sp>
        <p:nvSpPr>
          <p:cNvPr id="34" name="TextBox 34"/>
          <p:cNvSpPr txBox="1"/>
          <p:nvPr/>
        </p:nvSpPr>
        <p:spPr>
          <a:xfrm>
            <a:off x="0" y="8724900"/>
            <a:ext cx="1600200" cy="1545295"/>
          </a:xfrm>
          <a:prstGeom prst="rect">
            <a:avLst/>
          </a:prstGeom>
        </p:spPr>
        <p:txBody>
          <a:bodyPr wrap="square" lIns="0" tIns="0" rIns="0" bIns="0" rtlCol="0" anchor="t">
            <a:spAutoFit/>
          </a:bodyPr>
          <a:lstStyle/>
          <a:p>
            <a:pPr algn="ctr">
              <a:lnSpc>
                <a:spcPts val="12880"/>
              </a:lnSpc>
            </a:pPr>
            <a:r>
              <a:rPr lang="en-US" sz="9200" dirty="0">
                <a:solidFill>
                  <a:srgbClr val="003060"/>
                </a:solidFill>
                <a:latin typeface="Algerian" panose="04020705040A02060702" pitchFamily="82" charset="0"/>
                <a:ea typeface="Canva Sans Bold"/>
                <a:cs typeface="Canva Sans Bold"/>
                <a:sym typeface="Canva Sans Bold"/>
              </a:rPr>
              <a:t>05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a:p>
        </p:txBody>
      </p:sp>
      <p:grpSp>
        <p:nvGrpSpPr>
          <p:cNvPr id="3" name="Group 3"/>
          <p:cNvGrpSpPr/>
          <p:nvPr/>
        </p:nvGrpSpPr>
        <p:grpSpPr>
          <a:xfrm>
            <a:off x="-118" y="0"/>
            <a:ext cx="1028818" cy="10287000"/>
            <a:chOff x="0" y="0"/>
            <a:chExt cx="433910" cy="2888692"/>
          </a:xfrm>
        </p:grpSpPr>
        <p:sp>
          <p:nvSpPr>
            <p:cNvPr id="4" name="Freeform 4"/>
            <p:cNvSpPr/>
            <p:nvPr/>
          </p:nvSpPr>
          <p:spPr>
            <a:xfrm>
              <a:off x="0" y="0"/>
              <a:ext cx="433910" cy="2888692"/>
            </a:xfrm>
            <a:prstGeom prst="rect">
              <a:avLst/>
            </a:prstGeom>
            <a:gradFill rotWithShape="1">
              <a:gsLst>
                <a:gs pos="0">
                  <a:srgbClr val="003060">
                    <a:alpha val="100000"/>
                  </a:srgbClr>
                </a:gs>
                <a:gs pos="100000">
                  <a:srgbClr val="003060">
                    <a:alpha val="0"/>
                  </a:srgbClr>
                </a:gs>
              </a:gsLst>
              <a:lin ang="5400000"/>
            </a:gradFill>
          </p:spPr>
          <p:txBody>
            <a:bodyPr/>
            <a:lstStyle/>
            <a:p>
              <a:endParaRPr lang="en-IN"/>
            </a:p>
          </p:txBody>
        </p:sp>
        <p:sp>
          <p:nvSpPr>
            <p:cNvPr id="5" name="TextBox 5"/>
            <p:cNvSpPr txBox="1"/>
            <p:nvPr/>
          </p:nvSpPr>
          <p:spPr>
            <a:xfrm>
              <a:off x="0" y="-57150"/>
              <a:ext cx="433910" cy="2945842"/>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17268241" y="0"/>
            <a:ext cx="1028818" cy="10490518"/>
            <a:chOff x="0" y="0"/>
            <a:chExt cx="433910" cy="2890220"/>
          </a:xfrm>
        </p:grpSpPr>
        <p:sp>
          <p:nvSpPr>
            <p:cNvPr id="7" name="Freeform 7"/>
            <p:cNvSpPr/>
            <p:nvPr/>
          </p:nvSpPr>
          <p:spPr>
            <a:xfrm>
              <a:off x="0" y="0"/>
              <a:ext cx="433910" cy="2890220"/>
            </a:xfrm>
            <a:prstGeom prst="rect">
              <a:avLst/>
            </a:prstGeom>
            <a:gradFill rotWithShape="1">
              <a:gsLst>
                <a:gs pos="0">
                  <a:srgbClr val="003060">
                    <a:alpha val="100000"/>
                  </a:srgbClr>
                </a:gs>
                <a:gs pos="100000">
                  <a:srgbClr val="003060">
                    <a:alpha val="0"/>
                  </a:srgbClr>
                </a:gs>
              </a:gsLst>
              <a:lin ang="5400000"/>
            </a:gradFill>
          </p:spPr>
          <p:txBody>
            <a:bodyPr/>
            <a:lstStyle/>
            <a:p>
              <a:endParaRPr lang="en-IN"/>
            </a:p>
          </p:txBody>
        </p:sp>
        <p:sp>
          <p:nvSpPr>
            <p:cNvPr id="8" name="TextBox 8"/>
            <p:cNvSpPr txBox="1"/>
            <p:nvPr/>
          </p:nvSpPr>
          <p:spPr>
            <a:xfrm>
              <a:off x="0" y="-57150"/>
              <a:ext cx="433910" cy="2947370"/>
            </a:xfrm>
            <a:prstGeom prst="rect">
              <a:avLst/>
            </a:prstGeom>
          </p:spPr>
          <p:txBody>
            <a:bodyPr lIns="50800" tIns="50800" rIns="50800" bIns="50800" rtlCol="0" anchor="ctr"/>
            <a:lstStyle/>
            <a:p>
              <a:pPr algn="ctr">
                <a:lnSpc>
                  <a:spcPts val="3500"/>
                </a:lnSpc>
              </a:pPr>
              <a:endParaRPr/>
            </a:p>
          </p:txBody>
        </p:sp>
      </p:grpSp>
      <p:sp>
        <p:nvSpPr>
          <p:cNvPr id="9" name="TextBox 9"/>
          <p:cNvSpPr txBox="1"/>
          <p:nvPr/>
        </p:nvSpPr>
        <p:spPr>
          <a:xfrm>
            <a:off x="2430868" y="2208928"/>
            <a:ext cx="13426265" cy="862462"/>
          </a:xfrm>
          <a:prstGeom prst="rect">
            <a:avLst/>
          </a:prstGeom>
        </p:spPr>
        <p:txBody>
          <a:bodyPr lIns="0" tIns="0" rIns="0" bIns="0" rtlCol="0" anchor="t">
            <a:spAutoFit/>
          </a:bodyPr>
          <a:lstStyle/>
          <a:p>
            <a:pPr algn="l">
              <a:lnSpc>
                <a:spcPts val="6499"/>
              </a:lnSpc>
            </a:pPr>
            <a:r>
              <a:rPr lang="en-US" sz="6700" b="1">
                <a:solidFill>
                  <a:srgbClr val="003060"/>
                </a:solidFill>
                <a:latin typeface="Garet Bold"/>
                <a:ea typeface="Garet Bold"/>
                <a:cs typeface="Garet Bold"/>
                <a:sym typeface="Garet Bold"/>
              </a:rPr>
              <a:t>CHALLENGES &amp; RESOLUTIONS</a:t>
            </a:r>
          </a:p>
        </p:txBody>
      </p:sp>
      <p:sp>
        <p:nvSpPr>
          <p:cNvPr id="10" name="Freeform 10"/>
          <p:cNvSpPr/>
          <p:nvPr/>
        </p:nvSpPr>
        <p:spPr>
          <a:xfrm flipH="1">
            <a:off x="15234023" y="9258300"/>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1" name="Freeform 11"/>
          <p:cNvSpPr/>
          <p:nvPr/>
        </p:nvSpPr>
        <p:spPr>
          <a:xfrm>
            <a:off x="1413677" y="171362"/>
            <a:ext cx="1391418" cy="857338"/>
          </a:xfrm>
          <a:custGeom>
            <a:avLst/>
            <a:gdLst/>
            <a:ahLst/>
            <a:cxnLst/>
            <a:rect l="l" t="t" r="r" b="b"/>
            <a:pathLst>
              <a:path w="1391418" h="857338">
                <a:moveTo>
                  <a:pt x="0" y="0"/>
                </a:moveTo>
                <a:lnTo>
                  <a:pt x="1391418" y="0"/>
                </a:lnTo>
                <a:lnTo>
                  <a:pt x="1391418" y="857338"/>
                </a:lnTo>
                <a:lnTo>
                  <a:pt x="0" y="857338"/>
                </a:lnTo>
                <a:lnTo>
                  <a:pt x="0" y="0"/>
                </a:lnTo>
                <a:close/>
              </a:path>
            </a:pathLst>
          </a:custGeom>
          <a:blipFill>
            <a:blip r:embed="rId5"/>
            <a:stretch>
              <a:fillRect/>
            </a:stretch>
          </a:blipFill>
        </p:spPr>
        <p:txBody>
          <a:bodyPr/>
          <a:lstStyle/>
          <a:p>
            <a:endParaRPr lang="en-IN"/>
          </a:p>
        </p:txBody>
      </p:sp>
      <p:grpSp>
        <p:nvGrpSpPr>
          <p:cNvPr id="12" name="Group 12"/>
          <p:cNvGrpSpPr/>
          <p:nvPr/>
        </p:nvGrpSpPr>
        <p:grpSpPr>
          <a:xfrm>
            <a:off x="1382161" y="3775230"/>
            <a:ext cx="7654130" cy="4175122"/>
            <a:chOff x="0" y="0"/>
            <a:chExt cx="10730713" cy="5853316"/>
          </a:xfrm>
        </p:grpSpPr>
        <p:sp>
          <p:nvSpPr>
            <p:cNvPr id="13" name="Freeform 13"/>
            <p:cNvSpPr/>
            <p:nvPr/>
          </p:nvSpPr>
          <p:spPr>
            <a:xfrm>
              <a:off x="25400" y="25400"/>
              <a:ext cx="10679811" cy="5802503"/>
            </a:xfrm>
            <a:custGeom>
              <a:avLst/>
              <a:gdLst/>
              <a:ahLst/>
              <a:cxnLst/>
              <a:rect l="l" t="t" r="r" b="b"/>
              <a:pathLst>
                <a:path w="10679811" h="5802503">
                  <a:moveTo>
                    <a:pt x="0" y="243840"/>
                  </a:moveTo>
                  <a:cubicBezTo>
                    <a:pt x="0" y="109220"/>
                    <a:pt x="109601" y="0"/>
                    <a:pt x="244729" y="0"/>
                  </a:cubicBezTo>
                  <a:lnTo>
                    <a:pt x="10435082" y="0"/>
                  </a:lnTo>
                  <a:cubicBezTo>
                    <a:pt x="10570337" y="0"/>
                    <a:pt x="10679811" y="109220"/>
                    <a:pt x="10679811" y="243840"/>
                  </a:cubicBezTo>
                  <a:lnTo>
                    <a:pt x="10679811" y="5558663"/>
                  </a:lnTo>
                  <a:cubicBezTo>
                    <a:pt x="10679811" y="5693283"/>
                    <a:pt x="10570210" y="5802503"/>
                    <a:pt x="10435082" y="5802503"/>
                  </a:cubicBezTo>
                  <a:lnTo>
                    <a:pt x="244729" y="5802503"/>
                  </a:lnTo>
                  <a:cubicBezTo>
                    <a:pt x="109601" y="5802503"/>
                    <a:pt x="0" y="5693410"/>
                    <a:pt x="0" y="5558663"/>
                  </a:cubicBezTo>
                  <a:close/>
                </a:path>
              </a:pathLst>
            </a:custGeom>
            <a:solidFill>
              <a:srgbClr val="FFFFFF">
                <a:alpha val="90196"/>
              </a:srgbClr>
            </a:solidFill>
          </p:spPr>
          <p:txBody>
            <a:bodyPr/>
            <a:lstStyle/>
            <a:p>
              <a:endParaRPr lang="en-IN"/>
            </a:p>
          </p:txBody>
        </p:sp>
        <p:sp>
          <p:nvSpPr>
            <p:cNvPr id="14" name="Freeform 14"/>
            <p:cNvSpPr/>
            <p:nvPr/>
          </p:nvSpPr>
          <p:spPr>
            <a:xfrm>
              <a:off x="0" y="0"/>
              <a:ext cx="10730611" cy="5853303"/>
            </a:xfrm>
            <a:custGeom>
              <a:avLst/>
              <a:gdLst/>
              <a:ahLst/>
              <a:cxnLst/>
              <a:rect l="l" t="t" r="r" b="b"/>
              <a:pathLst>
                <a:path w="10730611" h="5853303">
                  <a:moveTo>
                    <a:pt x="0" y="269240"/>
                  </a:moveTo>
                  <a:cubicBezTo>
                    <a:pt x="0" y="120396"/>
                    <a:pt x="121031" y="0"/>
                    <a:pt x="270129" y="0"/>
                  </a:cubicBezTo>
                  <a:lnTo>
                    <a:pt x="10460482" y="0"/>
                  </a:lnTo>
                  <a:lnTo>
                    <a:pt x="10460482" y="25400"/>
                  </a:lnTo>
                  <a:lnTo>
                    <a:pt x="10460482" y="0"/>
                  </a:lnTo>
                  <a:cubicBezTo>
                    <a:pt x="10609580" y="0"/>
                    <a:pt x="10730611" y="120396"/>
                    <a:pt x="10730611" y="269240"/>
                  </a:cubicBezTo>
                  <a:lnTo>
                    <a:pt x="10705211" y="269240"/>
                  </a:lnTo>
                  <a:lnTo>
                    <a:pt x="10730611" y="269240"/>
                  </a:lnTo>
                  <a:lnTo>
                    <a:pt x="10730611" y="5584063"/>
                  </a:lnTo>
                  <a:lnTo>
                    <a:pt x="10705211" y="5584063"/>
                  </a:lnTo>
                  <a:lnTo>
                    <a:pt x="10730611" y="5584063"/>
                  </a:lnTo>
                  <a:cubicBezTo>
                    <a:pt x="10730611" y="5732907"/>
                    <a:pt x="10609580" y="5853303"/>
                    <a:pt x="10460482" y="5853303"/>
                  </a:cubicBezTo>
                  <a:lnTo>
                    <a:pt x="10460482" y="5827903"/>
                  </a:lnTo>
                  <a:lnTo>
                    <a:pt x="10460482" y="5853303"/>
                  </a:lnTo>
                  <a:lnTo>
                    <a:pt x="270129" y="5853303"/>
                  </a:lnTo>
                  <a:lnTo>
                    <a:pt x="270129" y="5827903"/>
                  </a:lnTo>
                  <a:lnTo>
                    <a:pt x="270129" y="5853303"/>
                  </a:lnTo>
                  <a:cubicBezTo>
                    <a:pt x="121031" y="5853303"/>
                    <a:pt x="0" y="5732907"/>
                    <a:pt x="0" y="5584063"/>
                  </a:cubicBezTo>
                  <a:lnTo>
                    <a:pt x="0" y="269240"/>
                  </a:lnTo>
                  <a:lnTo>
                    <a:pt x="25400" y="269240"/>
                  </a:lnTo>
                  <a:lnTo>
                    <a:pt x="0" y="269240"/>
                  </a:lnTo>
                  <a:moveTo>
                    <a:pt x="50800" y="269240"/>
                  </a:moveTo>
                  <a:lnTo>
                    <a:pt x="50800" y="5584063"/>
                  </a:lnTo>
                  <a:lnTo>
                    <a:pt x="25400" y="5584063"/>
                  </a:lnTo>
                  <a:lnTo>
                    <a:pt x="50800" y="5584063"/>
                  </a:lnTo>
                  <a:cubicBezTo>
                    <a:pt x="50800" y="5704586"/>
                    <a:pt x="148971" y="5802503"/>
                    <a:pt x="270129" y="5802503"/>
                  </a:cubicBezTo>
                  <a:lnTo>
                    <a:pt x="10460482" y="5802503"/>
                  </a:lnTo>
                  <a:cubicBezTo>
                    <a:pt x="10581767" y="5802503"/>
                    <a:pt x="10679811" y="5704586"/>
                    <a:pt x="10679811" y="5584063"/>
                  </a:cubicBezTo>
                  <a:lnTo>
                    <a:pt x="10679811" y="269240"/>
                  </a:lnTo>
                  <a:cubicBezTo>
                    <a:pt x="10679811" y="148717"/>
                    <a:pt x="10581639" y="50800"/>
                    <a:pt x="10460482" y="50800"/>
                  </a:cubicBezTo>
                  <a:lnTo>
                    <a:pt x="270129" y="50800"/>
                  </a:lnTo>
                  <a:lnTo>
                    <a:pt x="270129" y="25400"/>
                  </a:lnTo>
                  <a:lnTo>
                    <a:pt x="270129" y="50800"/>
                  </a:lnTo>
                  <a:cubicBezTo>
                    <a:pt x="148971" y="50800"/>
                    <a:pt x="50800" y="148717"/>
                    <a:pt x="50800" y="269240"/>
                  </a:cubicBezTo>
                  <a:close/>
                </a:path>
              </a:pathLst>
            </a:custGeom>
            <a:solidFill>
              <a:srgbClr val="B2D4E5"/>
            </a:solidFill>
          </p:spPr>
          <p:txBody>
            <a:bodyPr/>
            <a:lstStyle/>
            <a:p>
              <a:endParaRPr lang="en-IN"/>
            </a:p>
          </p:txBody>
        </p:sp>
      </p:grpSp>
      <p:grpSp>
        <p:nvGrpSpPr>
          <p:cNvPr id="15" name="Group 15"/>
          <p:cNvGrpSpPr/>
          <p:nvPr/>
        </p:nvGrpSpPr>
        <p:grpSpPr>
          <a:xfrm>
            <a:off x="1364043" y="3793348"/>
            <a:ext cx="144941" cy="4138887"/>
            <a:chOff x="0" y="0"/>
            <a:chExt cx="203200" cy="5802516"/>
          </a:xfrm>
        </p:grpSpPr>
        <p:sp>
          <p:nvSpPr>
            <p:cNvPr id="16" name="Freeform 16"/>
            <p:cNvSpPr/>
            <p:nvPr/>
          </p:nvSpPr>
          <p:spPr>
            <a:xfrm>
              <a:off x="0" y="0"/>
              <a:ext cx="203200" cy="5802503"/>
            </a:xfrm>
            <a:custGeom>
              <a:avLst/>
              <a:gdLst/>
              <a:ahLst/>
              <a:cxnLst/>
              <a:rect l="l" t="t" r="r" b="b"/>
              <a:pathLst>
                <a:path w="203200" h="5802503">
                  <a:moveTo>
                    <a:pt x="0" y="101600"/>
                  </a:moveTo>
                  <a:cubicBezTo>
                    <a:pt x="0" y="45466"/>
                    <a:pt x="45466" y="0"/>
                    <a:pt x="101600" y="0"/>
                  </a:cubicBezTo>
                  <a:cubicBezTo>
                    <a:pt x="157734" y="0"/>
                    <a:pt x="203200" y="45466"/>
                    <a:pt x="203200" y="101600"/>
                  </a:cubicBezTo>
                  <a:lnTo>
                    <a:pt x="203200" y="5700903"/>
                  </a:lnTo>
                  <a:cubicBezTo>
                    <a:pt x="203200" y="5757037"/>
                    <a:pt x="157734" y="5802503"/>
                    <a:pt x="101600" y="5802503"/>
                  </a:cubicBezTo>
                  <a:cubicBezTo>
                    <a:pt x="45466" y="5802503"/>
                    <a:pt x="0" y="5757037"/>
                    <a:pt x="0" y="5700903"/>
                  </a:cubicBezTo>
                  <a:close/>
                </a:path>
              </a:pathLst>
            </a:custGeom>
            <a:gradFill rotWithShape="1">
              <a:gsLst>
                <a:gs pos="0">
                  <a:srgbClr val="003060">
                    <a:alpha val="100000"/>
                  </a:srgbClr>
                </a:gs>
                <a:gs pos="100000">
                  <a:srgbClr val="003060">
                    <a:alpha val="0"/>
                  </a:srgbClr>
                </a:gs>
              </a:gsLst>
              <a:lin ang="5400000"/>
            </a:gradFill>
          </p:spPr>
          <p:txBody>
            <a:bodyPr/>
            <a:lstStyle/>
            <a:p>
              <a:endParaRPr lang="en-IN"/>
            </a:p>
          </p:txBody>
        </p:sp>
      </p:grpSp>
      <p:sp>
        <p:nvSpPr>
          <p:cNvPr id="17" name="TextBox 17"/>
          <p:cNvSpPr txBox="1"/>
          <p:nvPr/>
        </p:nvSpPr>
        <p:spPr>
          <a:xfrm>
            <a:off x="1814864" y="4070643"/>
            <a:ext cx="5855812" cy="470898"/>
          </a:xfrm>
          <a:prstGeom prst="rect">
            <a:avLst/>
          </a:prstGeom>
        </p:spPr>
        <p:txBody>
          <a:bodyPr lIns="0" tIns="0" rIns="0" bIns="0" rtlCol="0" anchor="t">
            <a:spAutoFit/>
          </a:bodyPr>
          <a:lstStyle/>
          <a:p>
            <a:pPr algn="l">
              <a:lnSpc>
                <a:spcPts val="3447"/>
              </a:lnSpc>
            </a:pPr>
            <a:r>
              <a:rPr lang="en-US" sz="2734" b="1">
                <a:solidFill>
                  <a:srgbClr val="272525"/>
                </a:solidFill>
                <a:latin typeface="Petrona Bold"/>
                <a:ea typeface="Petrona Bold"/>
                <a:cs typeface="Petrona Bold"/>
                <a:sym typeface="Petrona Bold"/>
              </a:rPr>
              <a:t>Challenge 1: Visual Performance Lag</a:t>
            </a:r>
          </a:p>
        </p:txBody>
      </p:sp>
      <p:sp>
        <p:nvSpPr>
          <p:cNvPr id="18" name="TextBox 18"/>
          <p:cNvSpPr txBox="1"/>
          <p:nvPr/>
        </p:nvSpPr>
        <p:spPr>
          <a:xfrm>
            <a:off x="1814864" y="4627132"/>
            <a:ext cx="6897430" cy="939051"/>
          </a:xfrm>
          <a:prstGeom prst="rect">
            <a:avLst/>
          </a:prstGeom>
        </p:spPr>
        <p:txBody>
          <a:bodyPr lIns="0" tIns="0" rIns="0" bIns="0" rtlCol="0" anchor="t">
            <a:spAutoFit/>
          </a:bodyPr>
          <a:lstStyle/>
          <a:p>
            <a:pPr algn="l">
              <a:lnSpc>
                <a:spcPts val="3388"/>
              </a:lnSpc>
            </a:pPr>
            <a:r>
              <a:rPr lang="en-US" sz="2080">
                <a:solidFill>
                  <a:srgbClr val="272525"/>
                </a:solidFill>
                <a:latin typeface="Inter"/>
                <a:ea typeface="Inter"/>
                <a:cs typeface="Inter"/>
                <a:sym typeface="Inter"/>
              </a:rPr>
              <a:t>Plotting 138k individual points on a Scatter Plot caused system crashes.</a:t>
            </a:r>
          </a:p>
        </p:txBody>
      </p:sp>
      <p:sp>
        <p:nvSpPr>
          <p:cNvPr id="19" name="TextBox 19"/>
          <p:cNvSpPr txBox="1"/>
          <p:nvPr/>
        </p:nvSpPr>
        <p:spPr>
          <a:xfrm>
            <a:off x="1814864" y="5699390"/>
            <a:ext cx="3539167" cy="470898"/>
          </a:xfrm>
          <a:prstGeom prst="rect">
            <a:avLst/>
          </a:prstGeom>
        </p:spPr>
        <p:txBody>
          <a:bodyPr lIns="0" tIns="0" rIns="0" bIns="0" rtlCol="0" anchor="t">
            <a:spAutoFit/>
          </a:bodyPr>
          <a:lstStyle/>
          <a:p>
            <a:pPr algn="l">
              <a:lnSpc>
                <a:spcPts val="3447"/>
              </a:lnSpc>
            </a:pPr>
            <a:r>
              <a:rPr lang="en-US" sz="2734" b="1">
                <a:solidFill>
                  <a:srgbClr val="272525"/>
                </a:solidFill>
                <a:latin typeface="Petrona Bold"/>
                <a:ea typeface="Petrona Bold"/>
                <a:cs typeface="Petrona Bold"/>
                <a:sym typeface="Petrona Bold"/>
              </a:rPr>
              <a:t>Resolution:</a:t>
            </a:r>
          </a:p>
        </p:txBody>
      </p:sp>
      <p:sp>
        <p:nvSpPr>
          <p:cNvPr id="20" name="TextBox 20"/>
          <p:cNvSpPr txBox="1"/>
          <p:nvPr/>
        </p:nvSpPr>
        <p:spPr>
          <a:xfrm>
            <a:off x="1814864" y="6255878"/>
            <a:ext cx="6897430" cy="1370477"/>
          </a:xfrm>
          <a:prstGeom prst="rect">
            <a:avLst/>
          </a:prstGeom>
        </p:spPr>
        <p:txBody>
          <a:bodyPr lIns="0" tIns="0" rIns="0" bIns="0" rtlCol="0" anchor="t">
            <a:spAutoFit/>
          </a:bodyPr>
          <a:lstStyle/>
          <a:p>
            <a:pPr algn="l">
              <a:lnSpc>
                <a:spcPts val="3388"/>
              </a:lnSpc>
            </a:pPr>
            <a:r>
              <a:rPr lang="en-US" sz="2080">
                <a:solidFill>
                  <a:srgbClr val="272525"/>
                </a:solidFill>
                <a:latin typeface="Inter"/>
                <a:ea typeface="Inter"/>
                <a:cs typeface="Inter"/>
                <a:sym typeface="Inter"/>
              </a:rPr>
              <a:t>Aggregated the data by "Restaurant Name" to optimise rendering speed and maintain system stability.</a:t>
            </a:r>
          </a:p>
        </p:txBody>
      </p:sp>
      <p:grpSp>
        <p:nvGrpSpPr>
          <p:cNvPr id="21" name="Group 21"/>
          <p:cNvGrpSpPr/>
          <p:nvPr/>
        </p:nvGrpSpPr>
        <p:grpSpPr>
          <a:xfrm>
            <a:off x="9269691" y="3775230"/>
            <a:ext cx="7654266" cy="4175122"/>
            <a:chOff x="0" y="0"/>
            <a:chExt cx="10730903" cy="5853316"/>
          </a:xfrm>
        </p:grpSpPr>
        <p:sp>
          <p:nvSpPr>
            <p:cNvPr id="22" name="Freeform 22"/>
            <p:cNvSpPr/>
            <p:nvPr/>
          </p:nvSpPr>
          <p:spPr>
            <a:xfrm>
              <a:off x="25400" y="25400"/>
              <a:ext cx="10679938" cy="5802503"/>
            </a:xfrm>
            <a:custGeom>
              <a:avLst/>
              <a:gdLst/>
              <a:ahLst/>
              <a:cxnLst/>
              <a:rect l="l" t="t" r="r" b="b"/>
              <a:pathLst>
                <a:path w="10679938" h="5802503">
                  <a:moveTo>
                    <a:pt x="0" y="243840"/>
                  </a:moveTo>
                  <a:cubicBezTo>
                    <a:pt x="0" y="109220"/>
                    <a:pt x="109601" y="0"/>
                    <a:pt x="244729" y="0"/>
                  </a:cubicBezTo>
                  <a:lnTo>
                    <a:pt x="10435210" y="0"/>
                  </a:lnTo>
                  <a:cubicBezTo>
                    <a:pt x="10570464" y="0"/>
                    <a:pt x="10679938" y="109220"/>
                    <a:pt x="10679938" y="243840"/>
                  </a:cubicBezTo>
                  <a:lnTo>
                    <a:pt x="10679938" y="5558663"/>
                  </a:lnTo>
                  <a:cubicBezTo>
                    <a:pt x="10679938" y="5693283"/>
                    <a:pt x="10570337" y="5802503"/>
                    <a:pt x="10435210" y="5802503"/>
                  </a:cubicBezTo>
                  <a:lnTo>
                    <a:pt x="244729" y="5802503"/>
                  </a:lnTo>
                  <a:cubicBezTo>
                    <a:pt x="109601" y="5802503"/>
                    <a:pt x="0" y="5693410"/>
                    <a:pt x="0" y="5558663"/>
                  </a:cubicBezTo>
                  <a:close/>
                </a:path>
              </a:pathLst>
            </a:custGeom>
            <a:solidFill>
              <a:srgbClr val="FFFFFF">
                <a:alpha val="90196"/>
              </a:srgbClr>
            </a:solidFill>
          </p:spPr>
          <p:txBody>
            <a:bodyPr/>
            <a:lstStyle/>
            <a:p>
              <a:endParaRPr lang="en-IN"/>
            </a:p>
          </p:txBody>
        </p:sp>
        <p:sp>
          <p:nvSpPr>
            <p:cNvPr id="23" name="Freeform 23"/>
            <p:cNvSpPr/>
            <p:nvPr/>
          </p:nvSpPr>
          <p:spPr>
            <a:xfrm>
              <a:off x="0" y="0"/>
              <a:ext cx="10730738" cy="5853303"/>
            </a:xfrm>
            <a:custGeom>
              <a:avLst/>
              <a:gdLst/>
              <a:ahLst/>
              <a:cxnLst/>
              <a:rect l="l" t="t" r="r" b="b"/>
              <a:pathLst>
                <a:path w="10730738" h="5853303">
                  <a:moveTo>
                    <a:pt x="0" y="269240"/>
                  </a:moveTo>
                  <a:cubicBezTo>
                    <a:pt x="0" y="120396"/>
                    <a:pt x="121031" y="0"/>
                    <a:pt x="270129" y="0"/>
                  </a:cubicBezTo>
                  <a:lnTo>
                    <a:pt x="10460610" y="0"/>
                  </a:lnTo>
                  <a:lnTo>
                    <a:pt x="10460610" y="25400"/>
                  </a:lnTo>
                  <a:lnTo>
                    <a:pt x="10460610" y="0"/>
                  </a:lnTo>
                  <a:cubicBezTo>
                    <a:pt x="10609707" y="0"/>
                    <a:pt x="10730738" y="120396"/>
                    <a:pt x="10730738" y="269240"/>
                  </a:cubicBezTo>
                  <a:lnTo>
                    <a:pt x="10705338" y="269240"/>
                  </a:lnTo>
                  <a:lnTo>
                    <a:pt x="10730738" y="269240"/>
                  </a:lnTo>
                  <a:lnTo>
                    <a:pt x="10730738" y="5584063"/>
                  </a:lnTo>
                  <a:lnTo>
                    <a:pt x="10705338" y="5584063"/>
                  </a:lnTo>
                  <a:lnTo>
                    <a:pt x="10730738" y="5584063"/>
                  </a:lnTo>
                  <a:cubicBezTo>
                    <a:pt x="10730738" y="5732907"/>
                    <a:pt x="10609707" y="5853303"/>
                    <a:pt x="10460610" y="5853303"/>
                  </a:cubicBezTo>
                  <a:lnTo>
                    <a:pt x="10460610" y="5827903"/>
                  </a:lnTo>
                  <a:lnTo>
                    <a:pt x="10460610" y="5853303"/>
                  </a:lnTo>
                  <a:lnTo>
                    <a:pt x="270129" y="5853303"/>
                  </a:lnTo>
                  <a:lnTo>
                    <a:pt x="270129" y="5827903"/>
                  </a:lnTo>
                  <a:lnTo>
                    <a:pt x="270129" y="5853303"/>
                  </a:lnTo>
                  <a:cubicBezTo>
                    <a:pt x="121031" y="5853303"/>
                    <a:pt x="0" y="5732907"/>
                    <a:pt x="0" y="5584063"/>
                  </a:cubicBezTo>
                  <a:lnTo>
                    <a:pt x="0" y="269240"/>
                  </a:lnTo>
                  <a:lnTo>
                    <a:pt x="25400" y="269240"/>
                  </a:lnTo>
                  <a:lnTo>
                    <a:pt x="0" y="269240"/>
                  </a:lnTo>
                  <a:moveTo>
                    <a:pt x="50800" y="269240"/>
                  </a:moveTo>
                  <a:lnTo>
                    <a:pt x="50800" y="5584063"/>
                  </a:lnTo>
                  <a:lnTo>
                    <a:pt x="25400" y="5584063"/>
                  </a:lnTo>
                  <a:lnTo>
                    <a:pt x="50800" y="5584063"/>
                  </a:lnTo>
                  <a:cubicBezTo>
                    <a:pt x="50800" y="5704586"/>
                    <a:pt x="148971" y="5802503"/>
                    <a:pt x="270129" y="5802503"/>
                  </a:cubicBezTo>
                  <a:lnTo>
                    <a:pt x="10460610" y="5802503"/>
                  </a:lnTo>
                  <a:cubicBezTo>
                    <a:pt x="10581894" y="5802503"/>
                    <a:pt x="10679938" y="5704586"/>
                    <a:pt x="10679938" y="5584063"/>
                  </a:cubicBezTo>
                  <a:lnTo>
                    <a:pt x="10679938" y="269240"/>
                  </a:lnTo>
                  <a:cubicBezTo>
                    <a:pt x="10679938" y="148717"/>
                    <a:pt x="10581767" y="50800"/>
                    <a:pt x="10460610" y="50800"/>
                  </a:cubicBezTo>
                  <a:lnTo>
                    <a:pt x="270129" y="50800"/>
                  </a:lnTo>
                  <a:lnTo>
                    <a:pt x="270129" y="25400"/>
                  </a:lnTo>
                  <a:lnTo>
                    <a:pt x="270129" y="50800"/>
                  </a:lnTo>
                  <a:cubicBezTo>
                    <a:pt x="148971" y="50800"/>
                    <a:pt x="50800" y="148717"/>
                    <a:pt x="50800" y="269240"/>
                  </a:cubicBezTo>
                  <a:close/>
                </a:path>
              </a:pathLst>
            </a:custGeom>
            <a:solidFill>
              <a:srgbClr val="B2D4E5"/>
            </a:solidFill>
          </p:spPr>
          <p:txBody>
            <a:bodyPr/>
            <a:lstStyle/>
            <a:p>
              <a:endParaRPr lang="en-IN"/>
            </a:p>
          </p:txBody>
        </p:sp>
      </p:grpSp>
      <p:grpSp>
        <p:nvGrpSpPr>
          <p:cNvPr id="24" name="Group 24"/>
          <p:cNvGrpSpPr/>
          <p:nvPr/>
        </p:nvGrpSpPr>
        <p:grpSpPr>
          <a:xfrm>
            <a:off x="9251573" y="3793348"/>
            <a:ext cx="144941" cy="4138887"/>
            <a:chOff x="0" y="0"/>
            <a:chExt cx="203200" cy="5802516"/>
          </a:xfrm>
        </p:grpSpPr>
        <p:sp>
          <p:nvSpPr>
            <p:cNvPr id="25" name="Freeform 25"/>
            <p:cNvSpPr/>
            <p:nvPr/>
          </p:nvSpPr>
          <p:spPr>
            <a:xfrm>
              <a:off x="0" y="0"/>
              <a:ext cx="203200" cy="5802503"/>
            </a:xfrm>
            <a:custGeom>
              <a:avLst/>
              <a:gdLst/>
              <a:ahLst/>
              <a:cxnLst/>
              <a:rect l="l" t="t" r="r" b="b"/>
              <a:pathLst>
                <a:path w="203200" h="5802503">
                  <a:moveTo>
                    <a:pt x="0" y="101600"/>
                  </a:moveTo>
                  <a:cubicBezTo>
                    <a:pt x="0" y="45466"/>
                    <a:pt x="45466" y="0"/>
                    <a:pt x="101600" y="0"/>
                  </a:cubicBezTo>
                  <a:cubicBezTo>
                    <a:pt x="157734" y="0"/>
                    <a:pt x="203200" y="45466"/>
                    <a:pt x="203200" y="101600"/>
                  </a:cubicBezTo>
                  <a:lnTo>
                    <a:pt x="203200" y="5700903"/>
                  </a:lnTo>
                  <a:cubicBezTo>
                    <a:pt x="203200" y="5757037"/>
                    <a:pt x="157734" y="5802503"/>
                    <a:pt x="101600" y="5802503"/>
                  </a:cubicBezTo>
                  <a:cubicBezTo>
                    <a:pt x="45466" y="5802503"/>
                    <a:pt x="0" y="5757037"/>
                    <a:pt x="0" y="5700903"/>
                  </a:cubicBezTo>
                  <a:close/>
                </a:path>
              </a:pathLst>
            </a:custGeom>
            <a:gradFill rotWithShape="1">
              <a:gsLst>
                <a:gs pos="0">
                  <a:srgbClr val="003060">
                    <a:alpha val="0"/>
                  </a:srgbClr>
                </a:gs>
                <a:gs pos="100000">
                  <a:srgbClr val="003060">
                    <a:alpha val="100000"/>
                  </a:srgbClr>
                </a:gs>
              </a:gsLst>
              <a:lin ang="5400000"/>
            </a:gradFill>
          </p:spPr>
          <p:txBody>
            <a:bodyPr/>
            <a:lstStyle/>
            <a:p>
              <a:endParaRPr lang="en-IN"/>
            </a:p>
          </p:txBody>
        </p:sp>
      </p:grpSp>
      <p:sp>
        <p:nvSpPr>
          <p:cNvPr id="26" name="TextBox 26"/>
          <p:cNvSpPr txBox="1"/>
          <p:nvPr/>
        </p:nvSpPr>
        <p:spPr>
          <a:xfrm>
            <a:off x="9702394" y="4070643"/>
            <a:ext cx="5679020" cy="470898"/>
          </a:xfrm>
          <a:prstGeom prst="rect">
            <a:avLst/>
          </a:prstGeom>
        </p:spPr>
        <p:txBody>
          <a:bodyPr lIns="0" tIns="0" rIns="0" bIns="0" rtlCol="0" anchor="t">
            <a:spAutoFit/>
          </a:bodyPr>
          <a:lstStyle/>
          <a:p>
            <a:pPr algn="l">
              <a:lnSpc>
                <a:spcPts val="3447"/>
              </a:lnSpc>
            </a:pPr>
            <a:r>
              <a:rPr lang="en-US" sz="2734" b="1">
                <a:solidFill>
                  <a:srgbClr val="272525"/>
                </a:solidFill>
                <a:latin typeface="Petrona Bold"/>
                <a:ea typeface="Petrona Bold"/>
                <a:cs typeface="Petrona Bold"/>
                <a:sym typeface="Petrona Bold"/>
              </a:rPr>
              <a:t>Challenge 2: Inactive Relationships</a:t>
            </a:r>
          </a:p>
        </p:txBody>
      </p:sp>
      <p:sp>
        <p:nvSpPr>
          <p:cNvPr id="27" name="TextBox 27"/>
          <p:cNvSpPr txBox="1"/>
          <p:nvPr/>
        </p:nvSpPr>
        <p:spPr>
          <a:xfrm>
            <a:off x="9702394" y="4627132"/>
            <a:ext cx="6897575" cy="939051"/>
          </a:xfrm>
          <a:prstGeom prst="rect">
            <a:avLst/>
          </a:prstGeom>
        </p:spPr>
        <p:txBody>
          <a:bodyPr lIns="0" tIns="0" rIns="0" bIns="0" rtlCol="0" anchor="t">
            <a:spAutoFit/>
          </a:bodyPr>
          <a:lstStyle/>
          <a:p>
            <a:pPr algn="l">
              <a:lnSpc>
                <a:spcPts val="3388"/>
              </a:lnSpc>
            </a:pPr>
            <a:r>
              <a:rPr lang="en-US" sz="2080">
                <a:solidFill>
                  <a:srgbClr val="272525"/>
                </a:solidFill>
                <a:latin typeface="Inter"/>
                <a:ea typeface="Inter"/>
                <a:cs typeface="Inter"/>
                <a:sym typeface="Inter"/>
              </a:rPr>
              <a:t>Revenue visuals flat-lined due to disconnected tables, leading to inaccurate reporting.</a:t>
            </a:r>
          </a:p>
        </p:txBody>
      </p:sp>
      <p:sp>
        <p:nvSpPr>
          <p:cNvPr id="28" name="TextBox 28"/>
          <p:cNvSpPr txBox="1"/>
          <p:nvPr/>
        </p:nvSpPr>
        <p:spPr>
          <a:xfrm>
            <a:off x="9702394" y="5699390"/>
            <a:ext cx="3539167" cy="470898"/>
          </a:xfrm>
          <a:prstGeom prst="rect">
            <a:avLst/>
          </a:prstGeom>
        </p:spPr>
        <p:txBody>
          <a:bodyPr lIns="0" tIns="0" rIns="0" bIns="0" rtlCol="0" anchor="t">
            <a:spAutoFit/>
          </a:bodyPr>
          <a:lstStyle/>
          <a:p>
            <a:pPr algn="l">
              <a:lnSpc>
                <a:spcPts val="3447"/>
              </a:lnSpc>
            </a:pPr>
            <a:r>
              <a:rPr lang="en-US" sz="2734" b="1">
                <a:solidFill>
                  <a:srgbClr val="272525"/>
                </a:solidFill>
                <a:latin typeface="Petrona Bold"/>
                <a:ea typeface="Petrona Bold"/>
                <a:cs typeface="Petrona Bold"/>
                <a:sym typeface="Petrona Bold"/>
              </a:rPr>
              <a:t>Resolution:</a:t>
            </a:r>
          </a:p>
        </p:txBody>
      </p:sp>
      <p:sp>
        <p:nvSpPr>
          <p:cNvPr id="29" name="TextBox 29"/>
          <p:cNvSpPr txBox="1"/>
          <p:nvPr/>
        </p:nvSpPr>
        <p:spPr>
          <a:xfrm>
            <a:off x="9702394" y="6255878"/>
            <a:ext cx="6897575" cy="1370477"/>
          </a:xfrm>
          <a:prstGeom prst="rect">
            <a:avLst/>
          </a:prstGeom>
        </p:spPr>
        <p:txBody>
          <a:bodyPr lIns="0" tIns="0" rIns="0" bIns="0" rtlCol="0" anchor="t">
            <a:spAutoFit/>
          </a:bodyPr>
          <a:lstStyle/>
          <a:p>
            <a:pPr algn="l">
              <a:lnSpc>
                <a:spcPts val="3388"/>
              </a:lnSpc>
            </a:pPr>
            <a:r>
              <a:rPr lang="en-US" sz="2080">
                <a:solidFill>
                  <a:srgbClr val="272525"/>
                </a:solidFill>
                <a:latin typeface="Inter"/>
                <a:ea typeface="Inter"/>
                <a:cs typeface="Inter"/>
                <a:sym typeface="Inter"/>
              </a:rPr>
              <a:t>Rebuilt the Star Schema to ensure proper cross-filtering between Dimensions and Facts, restoring data integrity.</a:t>
            </a:r>
          </a:p>
        </p:txBody>
      </p:sp>
      <p:sp>
        <p:nvSpPr>
          <p:cNvPr id="30" name="TextBox 30"/>
          <p:cNvSpPr txBox="1"/>
          <p:nvPr/>
        </p:nvSpPr>
        <p:spPr>
          <a:xfrm>
            <a:off x="1066800" y="8720456"/>
            <a:ext cx="1689934" cy="1566544"/>
          </a:xfrm>
          <a:prstGeom prst="rect">
            <a:avLst/>
          </a:prstGeom>
        </p:spPr>
        <p:txBody>
          <a:bodyPr wrap="square" lIns="0" tIns="0" rIns="0" bIns="0" rtlCol="0" anchor="t">
            <a:spAutoFit/>
          </a:bodyPr>
          <a:lstStyle/>
          <a:p>
            <a:pPr algn="ctr">
              <a:lnSpc>
                <a:spcPts val="12880"/>
              </a:lnSpc>
            </a:pPr>
            <a:r>
              <a:rPr lang="en-US" sz="9200" dirty="0">
                <a:solidFill>
                  <a:srgbClr val="003060"/>
                </a:solidFill>
                <a:latin typeface="Algerian" panose="04020705040A02060702" pitchFamily="82" charset="0"/>
                <a:ea typeface="Canva Sans Bold"/>
                <a:cs typeface="Canva Sans Bold"/>
                <a:sym typeface="Canva Sans Bold"/>
              </a:rPr>
              <a:t>06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a:p>
        </p:txBody>
      </p:sp>
      <p:grpSp>
        <p:nvGrpSpPr>
          <p:cNvPr id="3" name="Group 3"/>
          <p:cNvGrpSpPr/>
          <p:nvPr/>
        </p:nvGrpSpPr>
        <p:grpSpPr>
          <a:xfrm>
            <a:off x="11556949" y="9258300"/>
            <a:ext cx="6731051" cy="1028700"/>
            <a:chOff x="0" y="0"/>
            <a:chExt cx="1810108" cy="432026"/>
          </a:xfrm>
        </p:grpSpPr>
        <p:sp>
          <p:nvSpPr>
            <p:cNvPr id="4" name="Freeform 4"/>
            <p:cNvSpPr/>
            <p:nvPr/>
          </p:nvSpPr>
          <p:spPr>
            <a:xfrm>
              <a:off x="0" y="0"/>
              <a:ext cx="1810108" cy="432026"/>
            </a:xfrm>
            <a:prstGeom prst="rect">
              <a:avLst/>
            </a:prstGeom>
            <a:gradFill rotWithShape="1">
              <a:gsLst>
                <a:gs pos="0">
                  <a:srgbClr val="003060">
                    <a:alpha val="0"/>
                  </a:srgbClr>
                </a:gs>
                <a:gs pos="50000">
                  <a:srgbClr val="003060">
                    <a:alpha val="100000"/>
                  </a:srgbClr>
                </a:gs>
                <a:gs pos="100000">
                  <a:srgbClr val="003060">
                    <a:alpha val="100000"/>
                  </a:srgbClr>
                </a:gs>
              </a:gsLst>
              <a:lin ang="0"/>
            </a:gradFill>
            <a:ln cap="sq">
              <a:noFill/>
              <a:prstDash val="solid"/>
              <a:miter/>
            </a:ln>
          </p:spPr>
          <p:txBody>
            <a:bodyPr/>
            <a:lstStyle/>
            <a:p>
              <a:endParaRPr lang="en-IN"/>
            </a:p>
          </p:txBody>
        </p:sp>
        <p:sp>
          <p:nvSpPr>
            <p:cNvPr id="5" name="TextBox 5"/>
            <p:cNvSpPr txBox="1"/>
            <p:nvPr/>
          </p:nvSpPr>
          <p:spPr>
            <a:xfrm>
              <a:off x="0" y="-57150"/>
              <a:ext cx="1810108" cy="489176"/>
            </a:xfrm>
            <a:prstGeom prst="rect">
              <a:avLst/>
            </a:prstGeom>
          </p:spPr>
          <p:txBody>
            <a:bodyPr lIns="50800" tIns="50800" rIns="50800" bIns="50800" rtlCol="0" anchor="ctr"/>
            <a:lstStyle/>
            <a:p>
              <a:pPr marL="0" lvl="0" indent="0" algn="ctr">
                <a:lnSpc>
                  <a:spcPts val="3500"/>
                </a:lnSpc>
                <a:spcBef>
                  <a:spcPct val="0"/>
                </a:spcBef>
              </a:pPr>
              <a:endParaRPr/>
            </a:p>
          </p:txBody>
        </p:sp>
      </p:grpSp>
      <p:grpSp>
        <p:nvGrpSpPr>
          <p:cNvPr id="6" name="Group 6"/>
          <p:cNvGrpSpPr/>
          <p:nvPr/>
        </p:nvGrpSpPr>
        <p:grpSpPr>
          <a:xfrm>
            <a:off x="9497777" y="-690"/>
            <a:ext cx="8790224" cy="1029390"/>
            <a:chOff x="0" y="0"/>
            <a:chExt cx="2352441" cy="432026"/>
          </a:xfrm>
        </p:grpSpPr>
        <p:sp>
          <p:nvSpPr>
            <p:cNvPr id="7" name="Freeform 7"/>
            <p:cNvSpPr/>
            <p:nvPr/>
          </p:nvSpPr>
          <p:spPr>
            <a:xfrm>
              <a:off x="0" y="0"/>
              <a:ext cx="2352441" cy="432026"/>
            </a:xfrm>
            <a:prstGeom prst="rect">
              <a:avLst/>
            </a:prstGeom>
            <a:gradFill rotWithShape="1">
              <a:gsLst>
                <a:gs pos="0">
                  <a:srgbClr val="003060">
                    <a:alpha val="0"/>
                  </a:srgbClr>
                </a:gs>
                <a:gs pos="50000">
                  <a:srgbClr val="003060">
                    <a:alpha val="100000"/>
                  </a:srgbClr>
                </a:gs>
                <a:gs pos="100000">
                  <a:srgbClr val="003060">
                    <a:alpha val="100000"/>
                  </a:srgbClr>
                </a:gs>
              </a:gsLst>
              <a:lin ang="0"/>
            </a:gradFill>
          </p:spPr>
          <p:txBody>
            <a:bodyPr/>
            <a:lstStyle/>
            <a:p>
              <a:endParaRPr lang="en-IN"/>
            </a:p>
          </p:txBody>
        </p:sp>
        <p:sp>
          <p:nvSpPr>
            <p:cNvPr id="8" name="TextBox 8"/>
            <p:cNvSpPr txBox="1"/>
            <p:nvPr/>
          </p:nvSpPr>
          <p:spPr>
            <a:xfrm>
              <a:off x="0" y="-57150"/>
              <a:ext cx="2352441" cy="489176"/>
            </a:xfrm>
            <a:prstGeom prst="rect">
              <a:avLst/>
            </a:prstGeom>
          </p:spPr>
          <p:txBody>
            <a:bodyPr lIns="50800" tIns="50800" rIns="50800" bIns="50800" rtlCol="0" anchor="ctr"/>
            <a:lstStyle/>
            <a:p>
              <a:pPr algn="ctr">
                <a:lnSpc>
                  <a:spcPts val="3500"/>
                </a:lnSpc>
              </a:pPr>
              <a:endParaRPr/>
            </a:p>
          </p:txBody>
        </p:sp>
      </p:grpSp>
      <p:sp>
        <p:nvSpPr>
          <p:cNvPr id="9" name="Freeform 9"/>
          <p:cNvSpPr/>
          <p:nvPr/>
        </p:nvSpPr>
        <p:spPr>
          <a:xfrm flipH="1">
            <a:off x="9497777" y="9396947"/>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0" name="TextBox 10"/>
          <p:cNvSpPr txBox="1"/>
          <p:nvPr/>
        </p:nvSpPr>
        <p:spPr>
          <a:xfrm>
            <a:off x="1316867" y="1613983"/>
            <a:ext cx="15063105" cy="862462"/>
          </a:xfrm>
          <a:prstGeom prst="rect">
            <a:avLst/>
          </a:prstGeom>
        </p:spPr>
        <p:txBody>
          <a:bodyPr lIns="0" tIns="0" rIns="0" bIns="0" rtlCol="0" anchor="t">
            <a:spAutoFit/>
          </a:bodyPr>
          <a:lstStyle/>
          <a:p>
            <a:pPr algn="l">
              <a:lnSpc>
                <a:spcPts val="6499"/>
              </a:lnSpc>
            </a:pPr>
            <a:r>
              <a:rPr lang="en-US" sz="6700" b="1">
                <a:solidFill>
                  <a:srgbClr val="003060"/>
                </a:solidFill>
                <a:latin typeface="Garet Bold"/>
                <a:ea typeface="Garet Bold"/>
                <a:cs typeface="Garet Bold"/>
                <a:sym typeface="Garet Bold"/>
              </a:rPr>
              <a:t>TECHNOLOGIES &amp; SKILLS GAINED</a:t>
            </a:r>
          </a:p>
        </p:txBody>
      </p:sp>
      <p:sp>
        <p:nvSpPr>
          <p:cNvPr id="11" name="TextBox 11"/>
          <p:cNvSpPr txBox="1"/>
          <p:nvPr/>
        </p:nvSpPr>
        <p:spPr>
          <a:xfrm>
            <a:off x="1322690" y="2562170"/>
            <a:ext cx="16442963" cy="601074"/>
          </a:xfrm>
          <a:prstGeom prst="rect">
            <a:avLst/>
          </a:prstGeom>
        </p:spPr>
        <p:txBody>
          <a:bodyPr lIns="0" tIns="0" rIns="0" bIns="0" rtlCol="0" anchor="t">
            <a:spAutoFit/>
          </a:bodyPr>
          <a:lstStyle/>
          <a:p>
            <a:pPr algn="l">
              <a:lnSpc>
                <a:spcPts val="2215"/>
              </a:lnSpc>
            </a:pPr>
            <a:r>
              <a:rPr lang="en-US" sz="1604">
                <a:solidFill>
                  <a:srgbClr val="272525"/>
                </a:solidFill>
                <a:latin typeface="Inter"/>
                <a:ea typeface="Inter"/>
                <a:cs typeface="Inter"/>
                <a:sym typeface="Inter"/>
              </a:rPr>
              <a:t>This internship provided an invaluable opportunity to apply and enhance a diverse set of technical skills, utilising industry-standard tools to deliver a robust analytics solution.</a:t>
            </a:r>
          </a:p>
        </p:txBody>
      </p:sp>
      <p:sp>
        <p:nvSpPr>
          <p:cNvPr id="12" name="TextBox 12"/>
          <p:cNvSpPr txBox="1"/>
          <p:nvPr/>
        </p:nvSpPr>
        <p:spPr>
          <a:xfrm>
            <a:off x="1322689" y="3258494"/>
            <a:ext cx="2931721" cy="390492"/>
          </a:xfrm>
          <a:prstGeom prst="rect">
            <a:avLst/>
          </a:prstGeom>
        </p:spPr>
        <p:txBody>
          <a:bodyPr wrap="square" lIns="0" tIns="0" rIns="0" bIns="0" rtlCol="0" anchor="t">
            <a:spAutoFit/>
          </a:bodyPr>
          <a:lstStyle/>
          <a:p>
            <a:pPr algn="l">
              <a:lnSpc>
                <a:spcPts val="3054"/>
              </a:lnSpc>
            </a:pPr>
            <a:r>
              <a:rPr lang="en-US" sz="2400" b="1" dirty="0">
                <a:solidFill>
                  <a:srgbClr val="003060"/>
                </a:solidFill>
                <a:latin typeface="Garet Bold"/>
                <a:ea typeface="Garet Bold"/>
                <a:cs typeface="Garet Bold"/>
                <a:sym typeface="Garet Bold"/>
              </a:rPr>
              <a:t>Core Tech Stack</a:t>
            </a:r>
          </a:p>
        </p:txBody>
      </p:sp>
      <p:grpSp>
        <p:nvGrpSpPr>
          <p:cNvPr id="13" name="Group 13"/>
          <p:cNvGrpSpPr/>
          <p:nvPr/>
        </p:nvGrpSpPr>
        <p:grpSpPr>
          <a:xfrm>
            <a:off x="1316867" y="3833903"/>
            <a:ext cx="7862671" cy="1517329"/>
            <a:chOff x="0" y="0"/>
            <a:chExt cx="8574888" cy="1654772"/>
          </a:xfrm>
        </p:grpSpPr>
        <p:sp>
          <p:nvSpPr>
            <p:cNvPr id="14" name="Freeform 14"/>
            <p:cNvSpPr/>
            <p:nvPr/>
          </p:nvSpPr>
          <p:spPr>
            <a:xfrm>
              <a:off x="6350" y="4849"/>
              <a:ext cx="8562086" cy="1645025"/>
            </a:xfrm>
            <a:custGeom>
              <a:avLst/>
              <a:gdLst/>
              <a:ahLst/>
              <a:cxnLst/>
              <a:rect l="l" t="t" r="r" b="b"/>
              <a:pathLst>
                <a:path w="8562086" h="1645025">
                  <a:moveTo>
                    <a:pt x="0" y="72931"/>
                  </a:moveTo>
                  <a:cubicBezTo>
                    <a:pt x="0" y="32683"/>
                    <a:pt x="42926" y="0"/>
                    <a:pt x="95885" y="0"/>
                  </a:cubicBezTo>
                  <a:lnTo>
                    <a:pt x="8466201" y="0"/>
                  </a:lnTo>
                  <a:cubicBezTo>
                    <a:pt x="8519160" y="0"/>
                    <a:pt x="8562086" y="32683"/>
                    <a:pt x="8562086" y="72931"/>
                  </a:cubicBezTo>
                  <a:lnTo>
                    <a:pt x="8562086" y="1572094"/>
                  </a:lnTo>
                  <a:cubicBezTo>
                    <a:pt x="8562086" y="1612342"/>
                    <a:pt x="8519160" y="1645025"/>
                    <a:pt x="8466201" y="1645025"/>
                  </a:cubicBezTo>
                  <a:lnTo>
                    <a:pt x="95885" y="1645025"/>
                  </a:lnTo>
                  <a:cubicBezTo>
                    <a:pt x="42926" y="1645025"/>
                    <a:pt x="0" y="1612342"/>
                    <a:pt x="0" y="1572094"/>
                  </a:cubicBezTo>
                  <a:close/>
                </a:path>
              </a:pathLst>
            </a:custGeom>
            <a:solidFill>
              <a:srgbClr val="3F6286"/>
            </a:solidFill>
          </p:spPr>
          <p:txBody>
            <a:bodyPr/>
            <a:lstStyle/>
            <a:p>
              <a:endParaRPr lang="en-IN"/>
            </a:p>
          </p:txBody>
        </p:sp>
        <p:sp>
          <p:nvSpPr>
            <p:cNvPr id="15" name="Freeform 15"/>
            <p:cNvSpPr/>
            <p:nvPr/>
          </p:nvSpPr>
          <p:spPr>
            <a:xfrm>
              <a:off x="0" y="0"/>
              <a:ext cx="8574786" cy="1654723"/>
            </a:xfrm>
            <a:custGeom>
              <a:avLst/>
              <a:gdLst/>
              <a:ahLst/>
              <a:cxnLst/>
              <a:rect l="l" t="t" r="r" b="b"/>
              <a:pathLst>
                <a:path w="8574786" h="1654723">
                  <a:moveTo>
                    <a:pt x="0" y="77780"/>
                  </a:moveTo>
                  <a:cubicBezTo>
                    <a:pt x="0" y="34817"/>
                    <a:pt x="45847" y="0"/>
                    <a:pt x="102235" y="0"/>
                  </a:cubicBezTo>
                  <a:lnTo>
                    <a:pt x="8472551" y="0"/>
                  </a:lnTo>
                  <a:lnTo>
                    <a:pt x="8472551" y="4849"/>
                  </a:lnTo>
                  <a:lnTo>
                    <a:pt x="8472551" y="0"/>
                  </a:lnTo>
                  <a:cubicBezTo>
                    <a:pt x="8529066" y="0"/>
                    <a:pt x="8574786" y="34817"/>
                    <a:pt x="8574786" y="77780"/>
                  </a:cubicBezTo>
                  <a:lnTo>
                    <a:pt x="8568436" y="77780"/>
                  </a:lnTo>
                  <a:lnTo>
                    <a:pt x="8574786" y="77780"/>
                  </a:lnTo>
                  <a:lnTo>
                    <a:pt x="8574786" y="1576943"/>
                  </a:lnTo>
                  <a:lnTo>
                    <a:pt x="8568436" y="1576943"/>
                  </a:lnTo>
                  <a:lnTo>
                    <a:pt x="8574786" y="1576943"/>
                  </a:lnTo>
                  <a:cubicBezTo>
                    <a:pt x="8574786" y="1619907"/>
                    <a:pt x="8528939" y="1654723"/>
                    <a:pt x="8472551" y="1654723"/>
                  </a:cubicBezTo>
                  <a:lnTo>
                    <a:pt x="8472551" y="1649874"/>
                  </a:lnTo>
                  <a:lnTo>
                    <a:pt x="8472551" y="1654723"/>
                  </a:lnTo>
                  <a:lnTo>
                    <a:pt x="102235" y="1654723"/>
                  </a:lnTo>
                  <a:lnTo>
                    <a:pt x="102235" y="1649874"/>
                  </a:lnTo>
                  <a:lnTo>
                    <a:pt x="102235" y="1654723"/>
                  </a:lnTo>
                  <a:cubicBezTo>
                    <a:pt x="45720" y="1654723"/>
                    <a:pt x="0" y="1619907"/>
                    <a:pt x="0" y="1576943"/>
                  </a:cubicBezTo>
                  <a:lnTo>
                    <a:pt x="0" y="77780"/>
                  </a:lnTo>
                  <a:lnTo>
                    <a:pt x="6350" y="77780"/>
                  </a:lnTo>
                  <a:lnTo>
                    <a:pt x="0" y="77780"/>
                  </a:lnTo>
                  <a:moveTo>
                    <a:pt x="12700" y="77780"/>
                  </a:moveTo>
                  <a:lnTo>
                    <a:pt x="12700" y="1576943"/>
                  </a:lnTo>
                  <a:lnTo>
                    <a:pt x="6350" y="1576943"/>
                  </a:lnTo>
                  <a:lnTo>
                    <a:pt x="12700" y="1576943"/>
                  </a:lnTo>
                  <a:cubicBezTo>
                    <a:pt x="12700" y="1614573"/>
                    <a:pt x="52832" y="1645025"/>
                    <a:pt x="102235" y="1645025"/>
                  </a:cubicBezTo>
                  <a:lnTo>
                    <a:pt x="8472551" y="1645025"/>
                  </a:lnTo>
                  <a:cubicBezTo>
                    <a:pt x="8522081" y="1645025"/>
                    <a:pt x="8562086" y="1614475"/>
                    <a:pt x="8562086" y="1576943"/>
                  </a:cubicBezTo>
                  <a:lnTo>
                    <a:pt x="8562086" y="77780"/>
                  </a:lnTo>
                  <a:cubicBezTo>
                    <a:pt x="8562086" y="40151"/>
                    <a:pt x="8521954" y="9698"/>
                    <a:pt x="8472551" y="9698"/>
                  </a:cubicBezTo>
                  <a:lnTo>
                    <a:pt x="102235" y="9698"/>
                  </a:lnTo>
                  <a:lnTo>
                    <a:pt x="102235" y="4849"/>
                  </a:lnTo>
                  <a:lnTo>
                    <a:pt x="102235" y="9698"/>
                  </a:lnTo>
                  <a:cubicBezTo>
                    <a:pt x="52832" y="9698"/>
                    <a:pt x="12700" y="40248"/>
                    <a:pt x="12700" y="77780"/>
                  </a:cubicBezTo>
                  <a:close/>
                </a:path>
              </a:pathLst>
            </a:custGeom>
            <a:solidFill>
              <a:srgbClr val="B2D4E5"/>
            </a:solidFill>
          </p:spPr>
          <p:txBody>
            <a:bodyPr/>
            <a:lstStyle/>
            <a:p>
              <a:endParaRPr lang="en-IN"/>
            </a:p>
          </p:txBody>
        </p:sp>
      </p:grpSp>
      <p:grpSp>
        <p:nvGrpSpPr>
          <p:cNvPr id="16" name="Group 16"/>
          <p:cNvGrpSpPr/>
          <p:nvPr/>
        </p:nvGrpSpPr>
        <p:grpSpPr>
          <a:xfrm>
            <a:off x="1542679" y="4059715"/>
            <a:ext cx="625380" cy="625380"/>
            <a:chOff x="0" y="0"/>
            <a:chExt cx="682028" cy="682028"/>
          </a:xfrm>
        </p:grpSpPr>
        <p:sp>
          <p:nvSpPr>
            <p:cNvPr id="17" name="Freeform 17"/>
            <p:cNvSpPr/>
            <p:nvPr/>
          </p:nvSpPr>
          <p:spPr>
            <a:xfrm>
              <a:off x="0" y="0"/>
              <a:ext cx="681990" cy="681990"/>
            </a:xfrm>
            <a:custGeom>
              <a:avLst/>
              <a:gdLst/>
              <a:ahLst/>
              <a:cxnLst/>
              <a:rect l="l" t="t" r="r" b="b"/>
              <a:pathLst>
                <a:path w="681990" h="681990">
                  <a:moveTo>
                    <a:pt x="0" y="340995"/>
                  </a:moveTo>
                  <a:cubicBezTo>
                    <a:pt x="0" y="152654"/>
                    <a:pt x="152654" y="0"/>
                    <a:pt x="340995" y="0"/>
                  </a:cubicBezTo>
                  <a:cubicBezTo>
                    <a:pt x="529336" y="0"/>
                    <a:pt x="681990" y="152654"/>
                    <a:pt x="681990" y="340995"/>
                  </a:cubicBezTo>
                  <a:cubicBezTo>
                    <a:pt x="681990" y="529336"/>
                    <a:pt x="529336" y="681990"/>
                    <a:pt x="340995" y="681990"/>
                  </a:cubicBezTo>
                  <a:cubicBezTo>
                    <a:pt x="152654" y="681990"/>
                    <a:pt x="0" y="529336"/>
                    <a:pt x="0" y="340995"/>
                  </a:cubicBezTo>
                  <a:close/>
                </a:path>
              </a:pathLst>
            </a:custGeom>
            <a:solidFill>
              <a:srgbClr val="003060"/>
            </a:solidFill>
          </p:spPr>
          <p:txBody>
            <a:bodyPr/>
            <a:lstStyle/>
            <a:p>
              <a:endParaRPr lang="en-IN"/>
            </a:p>
          </p:txBody>
        </p:sp>
      </p:grpSp>
      <p:sp>
        <p:nvSpPr>
          <p:cNvPr id="18" name="Freeform 18" descr="preencoded.png"/>
          <p:cNvSpPr/>
          <p:nvPr/>
        </p:nvSpPr>
        <p:spPr>
          <a:xfrm>
            <a:off x="1714631" y="4231655"/>
            <a:ext cx="281487" cy="281487"/>
          </a:xfrm>
          <a:custGeom>
            <a:avLst/>
            <a:gdLst/>
            <a:ahLst/>
            <a:cxnLst/>
            <a:rect l="l" t="t" r="r" b="b"/>
            <a:pathLst>
              <a:path w="281487" h="281487">
                <a:moveTo>
                  <a:pt x="0" y="0"/>
                </a:moveTo>
                <a:lnTo>
                  <a:pt x="281487" y="0"/>
                </a:lnTo>
                <a:lnTo>
                  <a:pt x="281487" y="281487"/>
                </a:lnTo>
                <a:lnTo>
                  <a:pt x="0" y="28148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19" name="TextBox 19"/>
          <p:cNvSpPr txBox="1"/>
          <p:nvPr/>
        </p:nvSpPr>
        <p:spPr>
          <a:xfrm>
            <a:off x="2511591" y="4223348"/>
            <a:ext cx="2736612" cy="361127"/>
          </a:xfrm>
          <a:prstGeom prst="rect">
            <a:avLst/>
          </a:prstGeom>
        </p:spPr>
        <p:txBody>
          <a:bodyPr lIns="0" tIns="0" rIns="0" bIns="0" rtlCol="0" anchor="t">
            <a:spAutoFit/>
          </a:bodyPr>
          <a:lstStyle/>
          <a:p>
            <a:pPr algn="l">
              <a:lnSpc>
                <a:spcPts val="2674"/>
              </a:lnSpc>
            </a:pPr>
            <a:r>
              <a:rPr lang="en-US" sz="2139" b="1">
                <a:solidFill>
                  <a:srgbClr val="FFFFFF"/>
                </a:solidFill>
                <a:latin typeface="Petrona Bold"/>
                <a:ea typeface="Petrona Bold"/>
                <a:cs typeface="Petrona Bold"/>
                <a:sym typeface="Petrona Bold"/>
              </a:rPr>
              <a:t>Power BI Desktop</a:t>
            </a:r>
          </a:p>
        </p:txBody>
      </p:sp>
      <p:sp>
        <p:nvSpPr>
          <p:cNvPr id="20" name="TextBox 20"/>
          <p:cNvSpPr txBox="1"/>
          <p:nvPr/>
        </p:nvSpPr>
        <p:spPr>
          <a:xfrm>
            <a:off x="1542679" y="4856607"/>
            <a:ext cx="7411048" cy="319587"/>
          </a:xfrm>
          <a:prstGeom prst="rect">
            <a:avLst/>
          </a:prstGeom>
        </p:spPr>
        <p:txBody>
          <a:bodyPr lIns="0" tIns="0" rIns="0" bIns="0" rtlCol="0" anchor="t">
            <a:spAutoFit/>
          </a:bodyPr>
          <a:lstStyle/>
          <a:p>
            <a:pPr algn="l">
              <a:lnSpc>
                <a:spcPts val="2215"/>
              </a:lnSpc>
            </a:pPr>
            <a:r>
              <a:rPr lang="en-US" sz="1604">
                <a:solidFill>
                  <a:srgbClr val="FFFFFF"/>
                </a:solidFill>
                <a:latin typeface="Inter"/>
                <a:ea typeface="Inter"/>
                <a:cs typeface="Inter"/>
                <a:sym typeface="Inter"/>
              </a:rPr>
              <a:t>Primary tool for data visualisation and report creation.</a:t>
            </a:r>
          </a:p>
        </p:txBody>
      </p:sp>
      <p:grpSp>
        <p:nvGrpSpPr>
          <p:cNvPr id="21" name="Group 21"/>
          <p:cNvGrpSpPr/>
          <p:nvPr/>
        </p:nvGrpSpPr>
        <p:grpSpPr>
          <a:xfrm>
            <a:off x="1316867" y="5482788"/>
            <a:ext cx="7862671" cy="1523152"/>
            <a:chOff x="0" y="0"/>
            <a:chExt cx="8574888" cy="1661122"/>
          </a:xfrm>
        </p:grpSpPr>
        <p:sp>
          <p:nvSpPr>
            <p:cNvPr id="22" name="Freeform 22"/>
            <p:cNvSpPr/>
            <p:nvPr/>
          </p:nvSpPr>
          <p:spPr>
            <a:xfrm>
              <a:off x="6350" y="4868"/>
              <a:ext cx="8562086" cy="1651338"/>
            </a:xfrm>
            <a:custGeom>
              <a:avLst/>
              <a:gdLst/>
              <a:ahLst/>
              <a:cxnLst/>
              <a:rect l="l" t="t" r="r" b="b"/>
              <a:pathLst>
                <a:path w="8562086" h="1651338">
                  <a:moveTo>
                    <a:pt x="0" y="73211"/>
                  </a:moveTo>
                  <a:cubicBezTo>
                    <a:pt x="0" y="32808"/>
                    <a:pt x="42926" y="0"/>
                    <a:pt x="95885" y="0"/>
                  </a:cubicBezTo>
                  <a:lnTo>
                    <a:pt x="8466201" y="0"/>
                  </a:lnTo>
                  <a:cubicBezTo>
                    <a:pt x="8519160" y="0"/>
                    <a:pt x="8562086" y="32808"/>
                    <a:pt x="8562086" y="73211"/>
                  </a:cubicBezTo>
                  <a:lnTo>
                    <a:pt x="8562086" y="1578126"/>
                  </a:lnTo>
                  <a:cubicBezTo>
                    <a:pt x="8562086" y="1618529"/>
                    <a:pt x="8519160" y="1651337"/>
                    <a:pt x="8466201" y="1651337"/>
                  </a:cubicBezTo>
                  <a:lnTo>
                    <a:pt x="95885" y="1651337"/>
                  </a:lnTo>
                  <a:cubicBezTo>
                    <a:pt x="42926" y="1651337"/>
                    <a:pt x="0" y="1618529"/>
                    <a:pt x="0" y="1578126"/>
                  </a:cubicBezTo>
                  <a:close/>
                </a:path>
              </a:pathLst>
            </a:custGeom>
            <a:solidFill>
              <a:srgbClr val="3F6286"/>
            </a:solidFill>
          </p:spPr>
          <p:txBody>
            <a:bodyPr/>
            <a:lstStyle/>
            <a:p>
              <a:endParaRPr lang="en-IN"/>
            </a:p>
          </p:txBody>
        </p:sp>
        <p:sp>
          <p:nvSpPr>
            <p:cNvPr id="23" name="Freeform 23"/>
            <p:cNvSpPr/>
            <p:nvPr/>
          </p:nvSpPr>
          <p:spPr>
            <a:xfrm>
              <a:off x="0" y="0"/>
              <a:ext cx="8574786" cy="1661073"/>
            </a:xfrm>
            <a:custGeom>
              <a:avLst/>
              <a:gdLst/>
              <a:ahLst/>
              <a:cxnLst/>
              <a:rect l="l" t="t" r="r" b="b"/>
              <a:pathLst>
                <a:path w="8574786" h="1661073">
                  <a:moveTo>
                    <a:pt x="0" y="78079"/>
                  </a:moveTo>
                  <a:cubicBezTo>
                    <a:pt x="0" y="34950"/>
                    <a:pt x="45847" y="0"/>
                    <a:pt x="102235" y="0"/>
                  </a:cubicBezTo>
                  <a:lnTo>
                    <a:pt x="8472551" y="0"/>
                  </a:lnTo>
                  <a:lnTo>
                    <a:pt x="8472551" y="4868"/>
                  </a:lnTo>
                  <a:lnTo>
                    <a:pt x="8472551" y="0"/>
                  </a:lnTo>
                  <a:cubicBezTo>
                    <a:pt x="8529066" y="0"/>
                    <a:pt x="8574786" y="34950"/>
                    <a:pt x="8574786" y="78079"/>
                  </a:cubicBezTo>
                  <a:lnTo>
                    <a:pt x="8568436" y="78079"/>
                  </a:lnTo>
                  <a:lnTo>
                    <a:pt x="8574786" y="78079"/>
                  </a:lnTo>
                  <a:lnTo>
                    <a:pt x="8574786" y="1582994"/>
                  </a:lnTo>
                  <a:lnTo>
                    <a:pt x="8568436" y="1582994"/>
                  </a:lnTo>
                  <a:lnTo>
                    <a:pt x="8574786" y="1582994"/>
                  </a:lnTo>
                  <a:cubicBezTo>
                    <a:pt x="8574786" y="1626123"/>
                    <a:pt x="8528939" y="1661073"/>
                    <a:pt x="8472551" y="1661073"/>
                  </a:cubicBezTo>
                  <a:lnTo>
                    <a:pt x="8472551" y="1656205"/>
                  </a:lnTo>
                  <a:lnTo>
                    <a:pt x="8472551" y="1661073"/>
                  </a:lnTo>
                  <a:lnTo>
                    <a:pt x="102235" y="1661073"/>
                  </a:lnTo>
                  <a:lnTo>
                    <a:pt x="102235" y="1656205"/>
                  </a:lnTo>
                  <a:lnTo>
                    <a:pt x="102235" y="1661073"/>
                  </a:lnTo>
                  <a:cubicBezTo>
                    <a:pt x="45720" y="1661073"/>
                    <a:pt x="0" y="1626123"/>
                    <a:pt x="0" y="1582994"/>
                  </a:cubicBezTo>
                  <a:lnTo>
                    <a:pt x="0" y="78079"/>
                  </a:lnTo>
                  <a:lnTo>
                    <a:pt x="6350" y="78079"/>
                  </a:lnTo>
                  <a:lnTo>
                    <a:pt x="0" y="78079"/>
                  </a:lnTo>
                  <a:moveTo>
                    <a:pt x="12700" y="78079"/>
                  </a:moveTo>
                  <a:lnTo>
                    <a:pt x="12700" y="1582994"/>
                  </a:lnTo>
                  <a:lnTo>
                    <a:pt x="6350" y="1582994"/>
                  </a:lnTo>
                  <a:lnTo>
                    <a:pt x="12700" y="1582994"/>
                  </a:lnTo>
                  <a:cubicBezTo>
                    <a:pt x="12700" y="1620768"/>
                    <a:pt x="52832" y="1651338"/>
                    <a:pt x="102235" y="1651338"/>
                  </a:cubicBezTo>
                  <a:lnTo>
                    <a:pt x="8472551" y="1651338"/>
                  </a:lnTo>
                  <a:cubicBezTo>
                    <a:pt x="8522081" y="1651338"/>
                    <a:pt x="8562086" y="1620671"/>
                    <a:pt x="8562086" y="1582994"/>
                  </a:cubicBezTo>
                  <a:lnTo>
                    <a:pt x="8562086" y="78079"/>
                  </a:lnTo>
                  <a:cubicBezTo>
                    <a:pt x="8562086" y="40305"/>
                    <a:pt x="8521954" y="9736"/>
                    <a:pt x="8472551" y="9736"/>
                  </a:cubicBezTo>
                  <a:lnTo>
                    <a:pt x="102235" y="9736"/>
                  </a:lnTo>
                  <a:lnTo>
                    <a:pt x="102235" y="4868"/>
                  </a:lnTo>
                  <a:lnTo>
                    <a:pt x="102235" y="9736"/>
                  </a:lnTo>
                  <a:cubicBezTo>
                    <a:pt x="52832" y="9736"/>
                    <a:pt x="12700" y="40402"/>
                    <a:pt x="12700" y="78079"/>
                  </a:cubicBezTo>
                  <a:close/>
                </a:path>
              </a:pathLst>
            </a:custGeom>
            <a:solidFill>
              <a:srgbClr val="B2D4E5"/>
            </a:solidFill>
          </p:spPr>
          <p:txBody>
            <a:bodyPr/>
            <a:lstStyle/>
            <a:p>
              <a:endParaRPr lang="en-IN"/>
            </a:p>
          </p:txBody>
        </p:sp>
      </p:grpSp>
      <p:grpSp>
        <p:nvGrpSpPr>
          <p:cNvPr id="24" name="Group 24"/>
          <p:cNvGrpSpPr/>
          <p:nvPr/>
        </p:nvGrpSpPr>
        <p:grpSpPr>
          <a:xfrm>
            <a:off x="1542679" y="5708599"/>
            <a:ext cx="625380" cy="625380"/>
            <a:chOff x="0" y="0"/>
            <a:chExt cx="682028" cy="682028"/>
          </a:xfrm>
        </p:grpSpPr>
        <p:sp>
          <p:nvSpPr>
            <p:cNvPr id="25" name="Freeform 25"/>
            <p:cNvSpPr/>
            <p:nvPr/>
          </p:nvSpPr>
          <p:spPr>
            <a:xfrm>
              <a:off x="0" y="0"/>
              <a:ext cx="681990" cy="681990"/>
            </a:xfrm>
            <a:custGeom>
              <a:avLst/>
              <a:gdLst/>
              <a:ahLst/>
              <a:cxnLst/>
              <a:rect l="l" t="t" r="r" b="b"/>
              <a:pathLst>
                <a:path w="681990" h="681990">
                  <a:moveTo>
                    <a:pt x="0" y="340995"/>
                  </a:moveTo>
                  <a:cubicBezTo>
                    <a:pt x="0" y="152654"/>
                    <a:pt x="152654" y="0"/>
                    <a:pt x="340995" y="0"/>
                  </a:cubicBezTo>
                  <a:cubicBezTo>
                    <a:pt x="529336" y="0"/>
                    <a:pt x="681990" y="152654"/>
                    <a:pt x="681990" y="340995"/>
                  </a:cubicBezTo>
                  <a:cubicBezTo>
                    <a:pt x="681990" y="529336"/>
                    <a:pt x="529336" y="681990"/>
                    <a:pt x="340995" y="681990"/>
                  </a:cubicBezTo>
                  <a:cubicBezTo>
                    <a:pt x="152654" y="681990"/>
                    <a:pt x="0" y="529336"/>
                    <a:pt x="0" y="340995"/>
                  </a:cubicBezTo>
                  <a:close/>
                </a:path>
              </a:pathLst>
            </a:custGeom>
            <a:solidFill>
              <a:srgbClr val="003060"/>
            </a:solidFill>
          </p:spPr>
          <p:txBody>
            <a:bodyPr/>
            <a:lstStyle/>
            <a:p>
              <a:endParaRPr lang="en-IN"/>
            </a:p>
          </p:txBody>
        </p:sp>
      </p:grpSp>
      <p:sp>
        <p:nvSpPr>
          <p:cNvPr id="26" name="Freeform 26" descr="preencoded.png"/>
          <p:cNvSpPr/>
          <p:nvPr/>
        </p:nvSpPr>
        <p:spPr>
          <a:xfrm>
            <a:off x="1714631" y="5880540"/>
            <a:ext cx="281487" cy="281487"/>
          </a:xfrm>
          <a:custGeom>
            <a:avLst/>
            <a:gdLst/>
            <a:ahLst/>
            <a:cxnLst/>
            <a:rect l="l" t="t" r="r" b="b"/>
            <a:pathLst>
              <a:path w="281487" h="281487">
                <a:moveTo>
                  <a:pt x="0" y="0"/>
                </a:moveTo>
                <a:lnTo>
                  <a:pt x="281487" y="0"/>
                </a:lnTo>
                <a:lnTo>
                  <a:pt x="281487" y="281487"/>
                </a:lnTo>
                <a:lnTo>
                  <a:pt x="0" y="281487"/>
                </a:lnTo>
                <a:lnTo>
                  <a:pt x="0" y="0"/>
                </a:lnTo>
                <a:close/>
              </a:path>
            </a:pathLst>
          </a:custGeom>
          <a:blipFill>
            <a:blip r:embed="rId7">
              <a:extLst>
                <a:ext uri="{96DAC541-7B7A-43D3-8B79-37D633B846F1}">
                  <asvg:svgBlip xmlns:asvg="http://schemas.microsoft.com/office/drawing/2016/SVG/main" r:embed="rId8"/>
                </a:ext>
              </a:extLst>
            </a:blip>
            <a:stretch>
              <a:fillRect t="-8000" b="-7996"/>
            </a:stretch>
          </a:blipFill>
        </p:spPr>
        <p:txBody>
          <a:bodyPr/>
          <a:lstStyle/>
          <a:p>
            <a:endParaRPr lang="en-IN"/>
          </a:p>
        </p:txBody>
      </p:sp>
      <p:sp>
        <p:nvSpPr>
          <p:cNvPr id="27" name="TextBox 27"/>
          <p:cNvSpPr txBox="1"/>
          <p:nvPr/>
        </p:nvSpPr>
        <p:spPr>
          <a:xfrm>
            <a:off x="2511591" y="5833105"/>
            <a:ext cx="2736612" cy="361127"/>
          </a:xfrm>
          <a:prstGeom prst="rect">
            <a:avLst/>
          </a:prstGeom>
        </p:spPr>
        <p:txBody>
          <a:bodyPr lIns="0" tIns="0" rIns="0" bIns="0" rtlCol="0" anchor="t">
            <a:spAutoFit/>
          </a:bodyPr>
          <a:lstStyle/>
          <a:p>
            <a:pPr algn="l">
              <a:lnSpc>
                <a:spcPts val="2674"/>
              </a:lnSpc>
            </a:pPr>
            <a:r>
              <a:rPr lang="en-US" sz="2139" b="1">
                <a:solidFill>
                  <a:srgbClr val="FFFFFF"/>
                </a:solidFill>
                <a:latin typeface="Petrona Bold"/>
                <a:ea typeface="Petrona Bold"/>
                <a:cs typeface="Petrona Bold"/>
                <a:sym typeface="Petrona Bold"/>
              </a:rPr>
              <a:t>Power Query Editor</a:t>
            </a:r>
          </a:p>
        </p:txBody>
      </p:sp>
      <p:sp>
        <p:nvSpPr>
          <p:cNvPr id="28" name="TextBox 28"/>
          <p:cNvSpPr txBox="1"/>
          <p:nvPr/>
        </p:nvSpPr>
        <p:spPr>
          <a:xfrm>
            <a:off x="1542679" y="6498214"/>
            <a:ext cx="7411048" cy="280707"/>
          </a:xfrm>
          <a:prstGeom prst="rect">
            <a:avLst/>
          </a:prstGeom>
        </p:spPr>
        <p:txBody>
          <a:bodyPr lIns="0" tIns="0" rIns="0" bIns="0" rtlCol="0" anchor="t">
            <a:spAutoFit/>
          </a:bodyPr>
          <a:lstStyle/>
          <a:p>
            <a:pPr algn="l">
              <a:lnSpc>
                <a:spcPts val="2215"/>
              </a:lnSpc>
            </a:pPr>
            <a:r>
              <a:rPr lang="en-US" sz="1604">
                <a:solidFill>
                  <a:srgbClr val="FFFFFF"/>
                </a:solidFill>
                <a:latin typeface="Inter"/>
                <a:ea typeface="Inter"/>
                <a:cs typeface="Inter"/>
                <a:sym typeface="Inter"/>
              </a:rPr>
              <a:t>Essential for data extraction, transformation, and loading processes.</a:t>
            </a:r>
          </a:p>
        </p:txBody>
      </p:sp>
      <p:grpSp>
        <p:nvGrpSpPr>
          <p:cNvPr id="29" name="Group 29"/>
          <p:cNvGrpSpPr/>
          <p:nvPr/>
        </p:nvGrpSpPr>
        <p:grpSpPr>
          <a:xfrm>
            <a:off x="1316867" y="7137495"/>
            <a:ext cx="7862671" cy="1534797"/>
            <a:chOff x="0" y="0"/>
            <a:chExt cx="8574888" cy="1673822"/>
          </a:xfrm>
        </p:grpSpPr>
        <p:sp>
          <p:nvSpPr>
            <p:cNvPr id="30" name="Freeform 30"/>
            <p:cNvSpPr/>
            <p:nvPr/>
          </p:nvSpPr>
          <p:spPr>
            <a:xfrm>
              <a:off x="6350" y="4905"/>
              <a:ext cx="8562086" cy="1663963"/>
            </a:xfrm>
            <a:custGeom>
              <a:avLst/>
              <a:gdLst/>
              <a:ahLst/>
              <a:cxnLst/>
              <a:rect l="l" t="t" r="r" b="b"/>
              <a:pathLst>
                <a:path w="8562086" h="1663963">
                  <a:moveTo>
                    <a:pt x="0" y="73771"/>
                  </a:moveTo>
                  <a:cubicBezTo>
                    <a:pt x="0" y="33059"/>
                    <a:pt x="42926" y="0"/>
                    <a:pt x="95885" y="0"/>
                  </a:cubicBezTo>
                  <a:lnTo>
                    <a:pt x="8466201" y="0"/>
                  </a:lnTo>
                  <a:cubicBezTo>
                    <a:pt x="8519160" y="0"/>
                    <a:pt x="8562086" y="33059"/>
                    <a:pt x="8562086" y="73771"/>
                  </a:cubicBezTo>
                  <a:lnTo>
                    <a:pt x="8562086" y="1590192"/>
                  </a:lnTo>
                  <a:cubicBezTo>
                    <a:pt x="8562086" y="1630903"/>
                    <a:pt x="8519160" y="1663963"/>
                    <a:pt x="8466201" y="1663963"/>
                  </a:cubicBezTo>
                  <a:lnTo>
                    <a:pt x="95885" y="1663963"/>
                  </a:lnTo>
                  <a:cubicBezTo>
                    <a:pt x="42926" y="1663963"/>
                    <a:pt x="0" y="1630903"/>
                    <a:pt x="0" y="1590192"/>
                  </a:cubicBezTo>
                  <a:close/>
                </a:path>
              </a:pathLst>
            </a:custGeom>
            <a:solidFill>
              <a:srgbClr val="3F6286"/>
            </a:solidFill>
          </p:spPr>
          <p:txBody>
            <a:bodyPr/>
            <a:lstStyle/>
            <a:p>
              <a:endParaRPr lang="en-IN"/>
            </a:p>
          </p:txBody>
        </p:sp>
        <p:sp>
          <p:nvSpPr>
            <p:cNvPr id="31" name="Freeform 31"/>
            <p:cNvSpPr/>
            <p:nvPr/>
          </p:nvSpPr>
          <p:spPr>
            <a:xfrm>
              <a:off x="0" y="0"/>
              <a:ext cx="8574786" cy="1673773"/>
            </a:xfrm>
            <a:custGeom>
              <a:avLst/>
              <a:gdLst/>
              <a:ahLst/>
              <a:cxnLst/>
              <a:rect l="l" t="t" r="r" b="b"/>
              <a:pathLst>
                <a:path w="8574786" h="1673773">
                  <a:moveTo>
                    <a:pt x="0" y="78676"/>
                  </a:moveTo>
                  <a:cubicBezTo>
                    <a:pt x="0" y="35218"/>
                    <a:pt x="45847" y="0"/>
                    <a:pt x="102235" y="0"/>
                  </a:cubicBezTo>
                  <a:lnTo>
                    <a:pt x="8472551" y="0"/>
                  </a:lnTo>
                  <a:lnTo>
                    <a:pt x="8472551" y="4905"/>
                  </a:lnTo>
                  <a:lnTo>
                    <a:pt x="8472551" y="0"/>
                  </a:lnTo>
                  <a:cubicBezTo>
                    <a:pt x="8529066" y="0"/>
                    <a:pt x="8574786" y="35218"/>
                    <a:pt x="8574786" y="78676"/>
                  </a:cubicBezTo>
                  <a:lnTo>
                    <a:pt x="8568436" y="78676"/>
                  </a:lnTo>
                  <a:lnTo>
                    <a:pt x="8574786" y="78676"/>
                  </a:lnTo>
                  <a:lnTo>
                    <a:pt x="8574786" y="1595097"/>
                  </a:lnTo>
                  <a:lnTo>
                    <a:pt x="8568436" y="1595097"/>
                  </a:lnTo>
                  <a:lnTo>
                    <a:pt x="8574786" y="1595097"/>
                  </a:lnTo>
                  <a:cubicBezTo>
                    <a:pt x="8574786" y="1638555"/>
                    <a:pt x="8528939" y="1673773"/>
                    <a:pt x="8472551" y="1673773"/>
                  </a:cubicBezTo>
                  <a:lnTo>
                    <a:pt x="8472551" y="1668868"/>
                  </a:lnTo>
                  <a:lnTo>
                    <a:pt x="8472551" y="1673773"/>
                  </a:lnTo>
                  <a:lnTo>
                    <a:pt x="102235" y="1673773"/>
                  </a:lnTo>
                  <a:lnTo>
                    <a:pt x="102235" y="1668868"/>
                  </a:lnTo>
                  <a:lnTo>
                    <a:pt x="102235" y="1673773"/>
                  </a:lnTo>
                  <a:cubicBezTo>
                    <a:pt x="45720" y="1673773"/>
                    <a:pt x="0" y="1638555"/>
                    <a:pt x="0" y="1595097"/>
                  </a:cubicBezTo>
                  <a:lnTo>
                    <a:pt x="0" y="78676"/>
                  </a:lnTo>
                  <a:lnTo>
                    <a:pt x="6350" y="78676"/>
                  </a:lnTo>
                  <a:lnTo>
                    <a:pt x="0" y="78676"/>
                  </a:lnTo>
                  <a:moveTo>
                    <a:pt x="12700" y="78676"/>
                  </a:moveTo>
                  <a:lnTo>
                    <a:pt x="12700" y="1595097"/>
                  </a:lnTo>
                  <a:lnTo>
                    <a:pt x="6350" y="1595097"/>
                  </a:lnTo>
                  <a:lnTo>
                    <a:pt x="12700" y="1595097"/>
                  </a:lnTo>
                  <a:cubicBezTo>
                    <a:pt x="12700" y="1633160"/>
                    <a:pt x="52832" y="1663963"/>
                    <a:pt x="102235" y="1663963"/>
                  </a:cubicBezTo>
                  <a:lnTo>
                    <a:pt x="8472551" y="1663963"/>
                  </a:lnTo>
                  <a:cubicBezTo>
                    <a:pt x="8522081" y="1663963"/>
                    <a:pt x="8562086" y="1633062"/>
                    <a:pt x="8562086" y="1595097"/>
                  </a:cubicBezTo>
                  <a:lnTo>
                    <a:pt x="8562086" y="78676"/>
                  </a:lnTo>
                  <a:cubicBezTo>
                    <a:pt x="8562086" y="40613"/>
                    <a:pt x="8521954" y="9810"/>
                    <a:pt x="8472551" y="9810"/>
                  </a:cubicBezTo>
                  <a:lnTo>
                    <a:pt x="102235" y="9810"/>
                  </a:lnTo>
                  <a:lnTo>
                    <a:pt x="102235" y="4905"/>
                  </a:lnTo>
                  <a:lnTo>
                    <a:pt x="102235" y="9810"/>
                  </a:lnTo>
                  <a:cubicBezTo>
                    <a:pt x="52832" y="9810"/>
                    <a:pt x="12700" y="40711"/>
                    <a:pt x="12700" y="78676"/>
                  </a:cubicBezTo>
                  <a:close/>
                </a:path>
              </a:pathLst>
            </a:custGeom>
            <a:solidFill>
              <a:srgbClr val="B2D4E5"/>
            </a:solidFill>
          </p:spPr>
          <p:txBody>
            <a:bodyPr/>
            <a:lstStyle/>
            <a:p>
              <a:endParaRPr lang="en-IN"/>
            </a:p>
          </p:txBody>
        </p:sp>
      </p:grpSp>
      <p:grpSp>
        <p:nvGrpSpPr>
          <p:cNvPr id="32" name="Group 32"/>
          <p:cNvGrpSpPr/>
          <p:nvPr/>
        </p:nvGrpSpPr>
        <p:grpSpPr>
          <a:xfrm>
            <a:off x="1542679" y="7363295"/>
            <a:ext cx="625380" cy="625380"/>
            <a:chOff x="0" y="0"/>
            <a:chExt cx="682028" cy="682028"/>
          </a:xfrm>
        </p:grpSpPr>
        <p:sp>
          <p:nvSpPr>
            <p:cNvPr id="33" name="Freeform 33"/>
            <p:cNvSpPr/>
            <p:nvPr/>
          </p:nvSpPr>
          <p:spPr>
            <a:xfrm>
              <a:off x="0" y="0"/>
              <a:ext cx="681990" cy="681990"/>
            </a:xfrm>
            <a:custGeom>
              <a:avLst/>
              <a:gdLst/>
              <a:ahLst/>
              <a:cxnLst/>
              <a:rect l="l" t="t" r="r" b="b"/>
              <a:pathLst>
                <a:path w="681990" h="681990">
                  <a:moveTo>
                    <a:pt x="0" y="340995"/>
                  </a:moveTo>
                  <a:cubicBezTo>
                    <a:pt x="0" y="152654"/>
                    <a:pt x="152654" y="0"/>
                    <a:pt x="340995" y="0"/>
                  </a:cubicBezTo>
                  <a:cubicBezTo>
                    <a:pt x="529336" y="0"/>
                    <a:pt x="681990" y="152654"/>
                    <a:pt x="681990" y="340995"/>
                  </a:cubicBezTo>
                  <a:cubicBezTo>
                    <a:pt x="681990" y="529336"/>
                    <a:pt x="529336" y="681990"/>
                    <a:pt x="340995" y="681990"/>
                  </a:cubicBezTo>
                  <a:cubicBezTo>
                    <a:pt x="152654" y="681990"/>
                    <a:pt x="0" y="529336"/>
                    <a:pt x="0" y="340995"/>
                  </a:cubicBezTo>
                  <a:close/>
                </a:path>
              </a:pathLst>
            </a:custGeom>
            <a:solidFill>
              <a:srgbClr val="003060"/>
            </a:solidFill>
          </p:spPr>
          <p:txBody>
            <a:bodyPr/>
            <a:lstStyle/>
            <a:p>
              <a:endParaRPr lang="en-IN"/>
            </a:p>
          </p:txBody>
        </p:sp>
      </p:grpSp>
      <p:sp>
        <p:nvSpPr>
          <p:cNvPr id="34" name="Freeform 34" descr="preencoded.png"/>
          <p:cNvSpPr/>
          <p:nvPr/>
        </p:nvSpPr>
        <p:spPr>
          <a:xfrm>
            <a:off x="1714631" y="7535247"/>
            <a:ext cx="281487" cy="281487"/>
          </a:xfrm>
          <a:custGeom>
            <a:avLst/>
            <a:gdLst/>
            <a:ahLst/>
            <a:cxnLst/>
            <a:rect l="l" t="t" r="r" b="b"/>
            <a:pathLst>
              <a:path w="281487" h="281487">
                <a:moveTo>
                  <a:pt x="0" y="0"/>
                </a:moveTo>
                <a:lnTo>
                  <a:pt x="281487" y="0"/>
                </a:lnTo>
                <a:lnTo>
                  <a:pt x="281487" y="281487"/>
                </a:lnTo>
                <a:lnTo>
                  <a:pt x="0" y="281487"/>
                </a:lnTo>
                <a:lnTo>
                  <a:pt x="0" y="0"/>
                </a:lnTo>
                <a:close/>
              </a:path>
            </a:pathLst>
          </a:custGeom>
          <a:blipFill>
            <a:blip r:embed="rId9">
              <a:extLst>
                <a:ext uri="{96DAC541-7B7A-43D3-8B79-37D633B846F1}">
                  <asvg:svgBlip xmlns:asvg="http://schemas.microsoft.com/office/drawing/2016/SVG/main" r:embed="rId10"/>
                </a:ext>
              </a:extLst>
            </a:blip>
            <a:stretch>
              <a:fillRect t="-19998" b="-20002"/>
            </a:stretch>
          </a:blipFill>
        </p:spPr>
        <p:txBody>
          <a:bodyPr/>
          <a:lstStyle/>
          <a:p>
            <a:endParaRPr lang="en-IN"/>
          </a:p>
        </p:txBody>
      </p:sp>
      <p:sp>
        <p:nvSpPr>
          <p:cNvPr id="35" name="TextBox 35"/>
          <p:cNvSpPr txBox="1"/>
          <p:nvPr/>
        </p:nvSpPr>
        <p:spPr>
          <a:xfrm>
            <a:off x="2511591" y="7504913"/>
            <a:ext cx="2736612" cy="361127"/>
          </a:xfrm>
          <a:prstGeom prst="rect">
            <a:avLst/>
          </a:prstGeom>
        </p:spPr>
        <p:txBody>
          <a:bodyPr lIns="0" tIns="0" rIns="0" bIns="0" rtlCol="0" anchor="t">
            <a:spAutoFit/>
          </a:bodyPr>
          <a:lstStyle/>
          <a:p>
            <a:pPr algn="l">
              <a:lnSpc>
                <a:spcPts val="2674"/>
              </a:lnSpc>
            </a:pPr>
            <a:r>
              <a:rPr lang="en-US" sz="2139" b="1">
                <a:solidFill>
                  <a:srgbClr val="FFFFFF"/>
                </a:solidFill>
                <a:latin typeface="Petrona Bold"/>
                <a:ea typeface="Petrona Bold"/>
                <a:cs typeface="Petrona Bold"/>
                <a:sym typeface="Petrona Bold"/>
              </a:rPr>
              <a:t>DAX</a:t>
            </a:r>
          </a:p>
        </p:txBody>
      </p:sp>
      <p:sp>
        <p:nvSpPr>
          <p:cNvPr id="36" name="TextBox 36"/>
          <p:cNvSpPr txBox="1"/>
          <p:nvPr/>
        </p:nvSpPr>
        <p:spPr>
          <a:xfrm>
            <a:off x="1542679" y="8148542"/>
            <a:ext cx="7411048" cy="319587"/>
          </a:xfrm>
          <a:prstGeom prst="rect">
            <a:avLst/>
          </a:prstGeom>
        </p:spPr>
        <p:txBody>
          <a:bodyPr lIns="0" tIns="0" rIns="0" bIns="0" rtlCol="0" anchor="t">
            <a:spAutoFit/>
          </a:bodyPr>
          <a:lstStyle/>
          <a:p>
            <a:pPr algn="l">
              <a:lnSpc>
                <a:spcPts val="2215"/>
              </a:lnSpc>
            </a:pPr>
            <a:r>
              <a:rPr lang="en-US" sz="1604">
                <a:solidFill>
                  <a:srgbClr val="FFFFFF"/>
                </a:solidFill>
                <a:latin typeface="Inter"/>
                <a:ea typeface="Inter"/>
                <a:cs typeface="Inter"/>
                <a:sym typeface="Inter"/>
              </a:rPr>
              <a:t>Data Analysis Expressions for complex calculations and measures.</a:t>
            </a:r>
          </a:p>
        </p:txBody>
      </p:sp>
      <p:sp>
        <p:nvSpPr>
          <p:cNvPr id="37" name="TextBox 37"/>
          <p:cNvSpPr txBox="1"/>
          <p:nvPr/>
        </p:nvSpPr>
        <p:spPr>
          <a:xfrm>
            <a:off x="9752153" y="3258494"/>
            <a:ext cx="3038105" cy="390492"/>
          </a:xfrm>
          <a:prstGeom prst="rect">
            <a:avLst/>
          </a:prstGeom>
        </p:spPr>
        <p:txBody>
          <a:bodyPr wrap="square" lIns="0" tIns="0" rIns="0" bIns="0" rtlCol="0" anchor="t">
            <a:spAutoFit/>
          </a:bodyPr>
          <a:lstStyle/>
          <a:p>
            <a:pPr algn="l">
              <a:lnSpc>
                <a:spcPts val="3054"/>
              </a:lnSpc>
            </a:pPr>
            <a:r>
              <a:rPr lang="en-US" sz="2400" b="1" dirty="0">
                <a:solidFill>
                  <a:srgbClr val="003060"/>
                </a:solidFill>
                <a:latin typeface="Garet Bold"/>
                <a:ea typeface="Garet Bold"/>
                <a:cs typeface="Garet Bold"/>
                <a:sym typeface="Garet Bold"/>
              </a:rPr>
              <a:t>Key Skills Gained</a:t>
            </a:r>
          </a:p>
        </p:txBody>
      </p:sp>
      <p:grpSp>
        <p:nvGrpSpPr>
          <p:cNvPr id="38" name="Group 38"/>
          <p:cNvGrpSpPr/>
          <p:nvPr/>
        </p:nvGrpSpPr>
        <p:grpSpPr>
          <a:xfrm>
            <a:off x="9740509" y="3828081"/>
            <a:ext cx="7990395" cy="1534797"/>
            <a:chOff x="0" y="0"/>
            <a:chExt cx="8714181" cy="1673822"/>
          </a:xfrm>
        </p:grpSpPr>
        <p:sp>
          <p:nvSpPr>
            <p:cNvPr id="39" name="Freeform 39"/>
            <p:cNvSpPr/>
            <p:nvPr/>
          </p:nvSpPr>
          <p:spPr>
            <a:xfrm>
              <a:off x="12700" y="12700"/>
              <a:ext cx="8688832" cy="1648460"/>
            </a:xfrm>
            <a:custGeom>
              <a:avLst/>
              <a:gdLst/>
              <a:ahLst/>
              <a:cxnLst/>
              <a:rect l="l" t="t" r="r" b="b"/>
              <a:pathLst>
                <a:path w="8688832" h="1648460">
                  <a:moveTo>
                    <a:pt x="0" y="121920"/>
                  </a:moveTo>
                  <a:cubicBezTo>
                    <a:pt x="0" y="54610"/>
                    <a:pt x="55245" y="0"/>
                    <a:pt x="123444" y="0"/>
                  </a:cubicBezTo>
                  <a:lnTo>
                    <a:pt x="8565388" y="0"/>
                  </a:lnTo>
                  <a:cubicBezTo>
                    <a:pt x="8633587" y="0"/>
                    <a:pt x="8688832" y="54610"/>
                    <a:pt x="8688832" y="121920"/>
                  </a:cubicBezTo>
                  <a:lnTo>
                    <a:pt x="8688832" y="1526540"/>
                  </a:lnTo>
                  <a:cubicBezTo>
                    <a:pt x="8688832" y="1593850"/>
                    <a:pt x="8633587" y="1648460"/>
                    <a:pt x="8565388" y="1648460"/>
                  </a:cubicBezTo>
                  <a:lnTo>
                    <a:pt x="123444" y="1648460"/>
                  </a:lnTo>
                  <a:cubicBezTo>
                    <a:pt x="55245" y="1648460"/>
                    <a:pt x="0" y="1593850"/>
                    <a:pt x="0" y="1526540"/>
                  </a:cubicBezTo>
                  <a:close/>
                </a:path>
              </a:pathLst>
            </a:custGeom>
            <a:solidFill>
              <a:srgbClr val="FFFFFF">
                <a:alpha val="90196"/>
              </a:srgbClr>
            </a:solidFill>
          </p:spPr>
          <p:txBody>
            <a:bodyPr/>
            <a:lstStyle/>
            <a:p>
              <a:endParaRPr lang="en-IN"/>
            </a:p>
          </p:txBody>
        </p:sp>
        <p:sp>
          <p:nvSpPr>
            <p:cNvPr id="40" name="Freeform 40"/>
            <p:cNvSpPr/>
            <p:nvPr/>
          </p:nvSpPr>
          <p:spPr>
            <a:xfrm>
              <a:off x="0" y="0"/>
              <a:ext cx="8714232" cy="1673860"/>
            </a:xfrm>
            <a:custGeom>
              <a:avLst/>
              <a:gdLst/>
              <a:ahLst/>
              <a:cxnLst/>
              <a:rect l="l" t="t" r="r" b="b"/>
              <a:pathLst>
                <a:path w="8714232" h="1673860">
                  <a:moveTo>
                    <a:pt x="0" y="134620"/>
                  </a:moveTo>
                  <a:cubicBezTo>
                    <a:pt x="0" y="60071"/>
                    <a:pt x="61087" y="0"/>
                    <a:pt x="136144" y="0"/>
                  </a:cubicBezTo>
                  <a:lnTo>
                    <a:pt x="8578088" y="0"/>
                  </a:lnTo>
                  <a:lnTo>
                    <a:pt x="8578088" y="12700"/>
                  </a:lnTo>
                  <a:lnTo>
                    <a:pt x="8578088" y="0"/>
                  </a:lnTo>
                  <a:cubicBezTo>
                    <a:pt x="8653145" y="0"/>
                    <a:pt x="8714232" y="60071"/>
                    <a:pt x="8714232" y="134620"/>
                  </a:cubicBezTo>
                  <a:lnTo>
                    <a:pt x="8701532" y="134620"/>
                  </a:lnTo>
                  <a:lnTo>
                    <a:pt x="8714232" y="134620"/>
                  </a:lnTo>
                  <a:lnTo>
                    <a:pt x="8714232" y="1539240"/>
                  </a:lnTo>
                  <a:lnTo>
                    <a:pt x="8701532" y="1539240"/>
                  </a:lnTo>
                  <a:lnTo>
                    <a:pt x="8714232" y="1539240"/>
                  </a:lnTo>
                  <a:cubicBezTo>
                    <a:pt x="8714232" y="1613789"/>
                    <a:pt x="8653145" y="1673860"/>
                    <a:pt x="8578088" y="1673860"/>
                  </a:cubicBezTo>
                  <a:lnTo>
                    <a:pt x="8578088" y="1661160"/>
                  </a:lnTo>
                  <a:lnTo>
                    <a:pt x="8578088" y="1673860"/>
                  </a:lnTo>
                  <a:lnTo>
                    <a:pt x="136144" y="1673860"/>
                  </a:lnTo>
                  <a:lnTo>
                    <a:pt x="136144" y="1661160"/>
                  </a:lnTo>
                  <a:lnTo>
                    <a:pt x="136144" y="1673860"/>
                  </a:lnTo>
                  <a:cubicBezTo>
                    <a:pt x="61087" y="1673860"/>
                    <a:pt x="0" y="1613662"/>
                    <a:pt x="0" y="1539240"/>
                  </a:cubicBezTo>
                  <a:lnTo>
                    <a:pt x="0" y="134620"/>
                  </a:lnTo>
                  <a:lnTo>
                    <a:pt x="12700" y="134620"/>
                  </a:lnTo>
                  <a:lnTo>
                    <a:pt x="0" y="134620"/>
                  </a:lnTo>
                  <a:moveTo>
                    <a:pt x="25400" y="134620"/>
                  </a:moveTo>
                  <a:lnTo>
                    <a:pt x="25400" y="1539240"/>
                  </a:lnTo>
                  <a:lnTo>
                    <a:pt x="12700" y="1539240"/>
                  </a:lnTo>
                  <a:lnTo>
                    <a:pt x="25400" y="1539240"/>
                  </a:lnTo>
                  <a:cubicBezTo>
                    <a:pt x="25400" y="1599438"/>
                    <a:pt x="74803" y="1648460"/>
                    <a:pt x="136144" y="1648460"/>
                  </a:cubicBezTo>
                  <a:lnTo>
                    <a:pt x="8578088" y="1648460"/>
                  </a:lnTo>
                  <a:cubicBezTo>
                    <a:pt x="8639429" y="1648460"/>
                    <a:pt x="8688832" y="1599438"/>
                    <a:pt x="8688832" y="1539240"/>
                  </a:cubicBezTo>
                  <a:lnTo>
                    <a:pt x="8688832" y="134620"/>
                  </a:lnTo>
                  <a:cubicBezTo>
                    <a:pt x="8688832" y="74422"/>
                    <a:pt x="8639429" y="25400"/>
                    <a:pt x="8578088" y="25400"/>
                  </a:cubicBezTo>
                  <a:lnTo>
                    <a:pt x="136144" y="25400"/>
                  </a:lnTo>
                  <a:lnTo>
                    <a:pt x="136144" y="12700"/>
                  </a:lnTo>
                  <a:lnTo>
                    <a:pt x="136144" y="25400"/>
                  </a:lnTo>
                  <a:cubicBezTo>
                    <a:pt x="74803" y="25400"/>
                    <a:pt x="25400" y="74422"/>
                    <a:pt x="25400" y="134620"/>
                  </a:cubicBezTo>
                  <a:close/>
                </a:path>
              </a:pathLst>
            </a:custGeom>
            <a:solidFill>
              <a:srgbClr val="B2D4E5"/>
            </a:solidFill>
          </p:spPr>
          <p:txBody>
            <a:bodyPr/>
            <a:lstStyle/>
            <a:p>
              <a:endParaRPr lang="en-IN"/>
            </a:p>
          </p:txBody>
        </p:sp>
      </p:grpSp>
      <p:grpSp>
        <p:nvGrpSpPr>
          <p:cNvPr id="41" name="Group 41"/>
          <p:cNvGrpSpPr/>
          <p:nvPr/>
        </p:nvGrpSpPr>
        <p:grpSpPr>
          <a:xfrm>
            <a:off x="9728864" y="3839726"/>
            <a:ext cx="93161" cy="1511507"/>
            <a:chOff x="0" y="0"/>
            <a:chExt cx="101600" cy="1648422"/>
          </a:xfrm>
        </p:grpSpPr>
        <p:sp>
          <p:nvSpPr>
            <p:cNvPr id="42" name="Freeform 42"/>
            <p:cNvSpPr/>
            <p:nvPr/>
          </p:nvSpPr>
          <p:spPr>
            <a:xfrm>
              <a:off x="0" y="0"/>
              <a:ext cx="101600" cy="1648460"/>
            </a:xfrm>
            <a:custGeom>
              <a:avLst/>
              <a:gdLst/>
              <a:ahLst/>
              <a:cxnLst/>
              <a:rect l="l" t="t" r="r" b="b"/>
              <a:pathLst>
                <a:path w="101600" h="1648460">
                  <a:moveTo>
                    <a:pt x="0" y="50800"/>
                  </a:moveTo>
                  <a:cubicBezTo>
                    <a:pt x="0" y="22733"/>
                    <a:pt x="22733" y="0"/>
                    <a:pt x="50800" y="0"/>
                  </a:cubicBezTo>
                  <a:cubicBezTo>
                    <a:pt x="78867" y="0"/>
                    <a:pt x="101600" y="22733"/>
                    <a:pt x="101600" y="50800"/>
                  </a:cubicBezTo>
                  <a:lnTo>
                    <a:pt x="101600" y="1597660"/>
                  </a:lnTo>
                  <a:cubicBezTo>
                    <a:pt x="101600" y="1625727"/>
                    <a:pt x="78867" y="1648460"/>
                    <a:pt x="50800" y="1648460"/>
                  </a:cubicBezTo>
                  <a:cubicBezTo>
                    <a:pt x="22733" y="1648460"/>
                    <a:pt x="0" y="1625727"/>
                    <a:pt x="0" y="1597660"/>
                  </a:cubicBezTo>
                  <a:close/>
                </a:path>
              </a:pathLst>
            </a:custGeom>
            <a:solidFill>
              <a:srgbClr val="003060"/>
            </a:solidFill>
          </p:spPr>
          <p:txBody>
            <a:bodyPr/>
            <a:lstStyle/>
            <a:p>
              <a:endParaRPr lang="en-IN"/>
            </a:p>
          </p:txBody>
        </p:sp>
      </p:grpSp>
      <p:sp>
        <p:nvSpPr>
          <p:cNvPr id="43" name="TextBox 43"/>
          <p:cNvSpPr txBox="1"/>
          <p:nvPr/>
        </p:nvSpPr>
        <p:spPr>
          <a:xfrm>
            <a:off x="10053647" y="4052310"/>
            <a:ext cx="2736612" cy="361127"/>
          </a:xfrm>
          <a:prstGeom prst="rect">
            <a:avLst/>
          </a:prstGeom>
        </p:spPr>
        <p:txBody>
          <a:bodyPr lIns="0" tIns="0" rIns="0" bIns="0" rtlCol="0" anchor="t">
            <a:spAutoFit/>
          </a:bodyPr>
          <a:lstStyle/>
          <a:p>
            <a:pPr algn="l">
              <a:lnSpc>
                <a:spcPts val="2674"/>
              </a:lnSpc>
            </a:pPr>
            <a:r>
              <a:rPr lang="en-US" sz="2139" b="1">
                <a:solidFill>
                  <a:srgbClr val="272525"/>
                </a:solidFill>
                <a:latin typeface="Petrona Bold"/>
                <a:ea typeface="Petrona Bold"/>
                <a:cs typeface="Petrona Bold"/>
                <a:sym typeface="Petrona Bold"/>
              </a:rPr>
              <a:t>Data Modelling</a:t>
            </a:r>
          </a:p>
        </p:txBody>
      </p:sp>
      <p:sp>
        <p:nvSpPr>
          <p:cNvPr id="44" name="TextBox 44"/>
          <p:cNvSpPr txBox="1"/>
          <p:nvPr/>
        </p:nvSpPr>
        <p:spPr>
          <a:xfrm>
            <a:off x="10053647" y="4518537"/>
            <a:ext cx="7433978" cy="601074"/>
          </a:xfrm>
          <a:prstGeom prst="rect">
            <a:avLst/>
          </a:prstGeom>
        </p:spPr>
        <p:txBody>
          <a:bodyPr lIns="0" tIns="0" rIns="0" bIns="0" rtlCol="0" anchor="t">
            <a:spAutoFit/>
          </a:bodyPr>
          <a:lstStyle/>
          <a:p>
            <a:pPr algn="l">
              <a:lnSpc>
                <a:spcPts val="2215"/>
              </a:lnSpc>
            </a:pPr>
            <a:r>
              <a:rPr lang="en-US" sz="1604">
                <a:solidFill>
                  <a:srgbClr val="272525"/>
                </a:solidFill>
                <a:latin typeface="Inter"/>
                <a:ea typeface="Inter"/>
                <a:cs typeface="Inter"/>
                <a:sym typeface="Inter"/>
              </a:rPr>
              <a:t>Mastery in designing efficient Star Schema relationships for optimal performance.</a:t>
            </a:r>
          </a:p>
        </p:txBody>
      </p:sp>
      <p:grpSp>
        <p:nvGrpSpPr>
          <p:cNvPr id="45" name="Group 45"/>
          <p:cNvGrpSpPr/>
          <p:nvPr/>
        </p:nvGrpSpPr>
        <p:grpSpPr>
          <a:xfrm>
            <a:off x="9740509" y="5482788"/>
            <a:ext cx="7990395" cy="1534797"/>
            <a:chOff x="0" y="0"/>
            <a:chExt cx="8714181" cy="1673822"/>
          </a:xfrm>
        </p:grpSpPr>
        <p:sp>
          <p:nvSpPr>
            <p:cNvPr id="46" name="Freeform 46"/>
            <p:cNvSpPr/>
            <p:nvPr/>
          </p:nvSpPr>
          <p:spPr>
            <a:xfrm>
              <a:off x="12700" y="12700"/>
              <a:ext cx="8688832" cy="1648460"/>
            </a:xfrm>
            <a:custGeom>
              <a:avLst/>
              <a:gdLst/>
              <a:ahLst/>
              <a:cxnLst/>
              <a:rect l="l" t="t" r="r" b="b"/>
              <a:pathLst>
                <a:path w="8688832" h="1648460">
                  <a:moveTo>
                    <a:pt x="0" y="121920"/>
                  </a:moveTo>
                  <a:cubicBezTo>
                    <a:pt x="0" y="54610"/>
                    <a:pt x="55245" y="0"/>
                    <a:pt x="123444" y="0"/>
                  </a:cubicBezTo>
                  <a:lnTo>
                    <a:pt x="8565388" y="0"/>
                  </a:lnTo>
                  <a:cubicBezTo>
                    <a:pt x="8633587" y="0"/>
                    <a:pt x="8688832" y="54610"/>
                    <a:pt x="8688832" y="121920"/>
                  </a:cubicBezTo>
                  <a:lnTo>
                    <a:pt x="8688832" y="1526540"/>
                  </a:lnTo>
                  <a:cubicBezTo>
                    <a:pt x="8688832" y="1593850"/>
                    <a:pt x="8633587" y="1648460"/>
                    <a:pt x="8565388" y="1648460"/>
                  </a:cubicBezTo>
                  <a:lnTo>
                    <a:pt x="123444" y="1648460"/>
                  </a:lnTo>
                  <a:cubicBezTo>
                    <a:pt x="55245" y="1648460"/>
                    <a:pt x="0" y="1593850"/>
                    <a:pt x="0" y="1526540"/>
                  </a:cubicBezTo>
                  <a:close/>
                </a:path>
              </a:pathLst>
            </a:custGeom>
            <a:solidFill>
              <a:srgbClr val="FFFFFF">
                <a:alpha val="90196"/>
              </a:srgbClr>
            </a:solidFill>
          </p:spPr>
          <p:txBody>
            <a:bodyPr/>
            <a:lstStyle/>
            <a:p>
              <a:endParaRPr lang="en-IN"/>
            </a:p>
          </p:txBody>
        </p:sp>
        <p:sp>
          <p:nvSpPr>
            <p:cNvPr id="47" name="Freeform 47"/>
            <p:cNvSpPr/>
            <p:nvPr/>
          </p:nvSpPr>
          <p:spPr>
            <a:xfrm>
              <a:off x="0" y="0"/>
              <a:ext cx="8714232" cy="1673860"/>
            </a:xfrm>
            <a:custGeom>
              <a:avLst/>
              <a:gdLst/>
              <a:ahLst/>
              <a:cxnLst/>
              <a:rect l="l" t="t" r="r" b="b"/>
              <a:pathLst>
                <a:path w="8714232" h="1673860">
                  <a:moveTo>
                    <a:pt x="0" y="134620"/>
                  </a:moveTo>
                  <a:cubicBezTo>
                    <a:pt x="0" y="60071"/>
                    <a:pt x="61087" y="0"/>
                    <a:pt x="136144" y="0"/>
                  </a:cubicBezTo>
                  <a:lnTo>
                    <a:pt x="8578088" y="0"/>
                  </a:lnTo>
                  <a:lnTo>
                    <a:pt x="8578088" y="12700"/>
                  </a:lnTo>
                  <a:lnTo>
                    <a:pt x="8578088" y="0"/>
                  </a:lnTo>
                  <a:cubicBezTo>
                    <a:pt x="8653145" y="0"/>
                    <a:pt x="8714232" y="60071"/>
                    <a:pt x="8714232" y="134620"/>
                  </a:cubicBezTo>
                  <a:lnTo>
                    <a:pt x="8701532" y="134620"/>
                  </a:lnTo>
                  <a:lnTo>
                    <a:pt x="8714232" y="134620"/>
                  </a:lnTo>
                  <a:lnTo>
                    <a:pt x="8714232" y="1539240"/>
                  </a:lnTo>
                  <a:lnTo>
                    <a:pt x="8701532" y="1539240"/>
                  </a:lnTo>
                  <a:lnTo>
                    <a:pt x="8714232" y="1539240"/>
                  </a:lnTo>
                  <a:cubicBezTo>
                    <a:pt x="8714232" y="1613789"/>
                    <a:pt x="8653145" y="1673860"/>
                    <a:pt x="8578088" y="1673860"/>
                  </a:cubicBezTo>
                  <a:lnTo>
                    <a:pt x="8578088" y="1661160"/>
                  </a:lnTo>
                  <a:lnTo>
                    <a:pt x="8578088" y="1673860"/>
                  </a:lnTo>
                  <a:lnTo>
                    <a:pt x="136144" y="1673860"/>
                  </a:lnTo>
                  <a:lnTo>
                    <a:pt x="136144" y="1661160"/>
                  </a:lnTo>
                  <a:lnTo>
                    <a:pt x="136144" y="1673860"/>
                  </a:lnTo>
                  <a:cubicBezTo>
                    <a:pt x="61087" y="1673860"/>
                    <a:pt x="0" y="1613662"/>
                    <a:pt x="0" y="1539240"/>
                  </a:cubicBezTo>
                  <a:lnTo>
                    <a:pt x="0" y="134620"/>
                  </a:lnTo>
                  <a:lnTo>
                    <a:pt x="12700" y="134620"/>
                  </a:lnTo>
                  <a:lnTo>
                    <a:pt x="0" y="134620"/>
                  </a:lnTo>
                  <a:moveTo>
                    <a:pt x="25400" y="134620"/>
                  </a:moveTo>
                  <a:lnTo>
                    <a:pt x="25400" y="1539240"/>
                  </a:lnTo>
                  <a:lnTo>
                    <a:pt x="12700" y="1539240"/>
                  </a:lnTo>
                  <a:lnTo>
                    <a:pt x="25400" y="1539240"/>
                  </a:lnTo>
                  <a:cubicBezTo>
                    <a:pt x="25400" y="1599438"/>
                    <a:pt x="74803" y="1648460"/>
                    <a:pt x="136144" y="1648460"/>
                  </a:cubicBezTo>
                  <a:lnTo>
                    <a:pt x="8578088" y="1648460"/>
                  </a:lnTo>
                  <a:cubicBezTo>
                    <a:pt x="8639429" y="1648460"/>
                    <a:pt x="8688832" y="1599438"/>
                    <a:pt x="8688832" y="1539240"/>
                  </a:cubicBezTo>
                  <a:lnTo>
                    <a:pt x="8688832" y="134620"/>
                  </a:lnTo>
                  <a:cubicBezTo>
                    <a:pt x="8688832" y="74422"/>
                    <a:pt x="8639429" y="25400"/>
                    <a:pt x="8578088" y="25400"/>
                  </a:cubicBezTo>
                  <a:lnTo>
                    <a:pt x="136144" y="25400"/>
                  </a:lnTo>
                  <a:lnTo>
                    <a:pt x="136144" y="12700"/>
                  </a:lnTo>
                  <a:lnTo>
                    <a:pt x="136144" y="25400"/>
                  </a:lnTo>
                  <a:cubicBezTo>
                    <a:pt x="74803" y="25400"/>
                    <a:pt x="25400" y="74422"/>
                    <a:pt x="25400" y="134620"/>
                  </a:cubicBezTo>
                  <a:close/>
                </a:path>
              </a:pathLst>
            </a:custGeom>
            <a:solidFill>
              <a:srgbClr val="B2D4E5"/>
            </a:solidFill>
          </p:spPr>
          <p:txBody>
            <a:bodyPr/>
            <a:lstStyle/>
            <a:p>
              <a:endParaRPr lang="en-IN"/>
            </a:p>
          </p:txBody>
        </p:sp>
      </p:grpSp>
      <p:grpSp>
        <p:nvGrpSpPr>
          <p:cNvPr id="48" name="Group 48"/>
          <p:cNvGrpSpPr/>
          <p:nvPr/>
        </p:nvGrpSpPr>
        <p:grpSpPr>
          <a:xfrm>
            <a:off x="9728864" y="5494433"/>
            <a:ext cx="93161" cy="1511507"/>
            <a:chOff x="0" y="0"/>
            <a:chExt cx="101600" cy="1648422"/>
          </a:xfrm>
        </p:grpSpPr>
        <p:sp>
          <p:nvSpPr>
            <p:cNvPr id="49" name="Freeform 49"/>
            <p:cNvSpPr/>
            <p:nvPr/>
          </p:nvSpPr>
          <p:spPr>
            <a:xfrm>
              <a:off x="0" y="0"/>
              <a:ext cx="101600" cy="1648460"/>
            </a:xfrm>
            <a:custGeom>
              <a:avLst/>
              <a:gdLst/>
              <a:ahLst/>
              <a:cxnLst/>
              <a:rect l="l" t="t" r="r" b="b"/>
              <a:pathLst>
                <a:path w="101600" h="1648460">
                  <a:moveTo>
                    <a:pt x="0" y="50800"/>
                  </a:moveTo>
                  <a:cubicBezTo>
                    <a:pt x="0" y="22733"/>
                    <a:pt x="22733" y="0"/>
                    <a:pt x="50800" y="0"/>
                  </a:cubicBezTo>
                  <a:cubicBezTo>
                    <a:pt x="78867" y="0"/>
                    <a:pt x="101600" y="22733"/>
                    <a:pt x="101600" y="50800"/>
                  </a:cubicBezTo>
                  <a:lnTo>
                    <a:pt x="101600" y="1597660"/>
                  </a:lnTo>
                  <a:cubicBezTo>
                    <a:pt x="101600" y="1625727"/>
                    <a:pt x="78867" y="1648460"/>
                    <a:pt x="50800" y="1648460"/>
                  </a:cubicBezTo>
                  <a:cubicBezTo>
                    <a:pt x="22733" y="1648460"/>
                    <a:pt x="0" y="1625727"/>
                    <a:pt x="0" y="1597660"/>
                  </a:cubicBezTo>
                  <a:close/>
                </a:path>
              </a:pathLst>
            </a:custGeom>
            <a:solidFill>
              <a:srgbClr val="003060"/>
            </a:solidFill>
          </p:spPr>
          <p:txBody>
            <a:bodyPr/>
            <a:lstStyle/>
            <a:p>
              <a:endParaRPr lang="en-IN"/>
            </a:p>
          </p:txBody>
        </p:sp>
      </p:grpSp>
      <p:sp>
        <p:nvSpPr>
          <p:cNvPr id="50" name="TextBox 50"/>
          <p:cNvSpPr txBox="1"/>
          <p:nvPr/>
        </p:nvSpPr>
        <p:spPr>
          <a:xfrm>
            <a:off x="10053647" y="5707005"/>
            <a:ext cx="2736612" cy="361127"/>
          </a:xfrm>
          <a:prstGeom prst="rect">
            <a:avLst/>
          </a:prstGeom>
        </p:spPr>
        <p:txBody>
          <a:bodyPr lIns="0" tIns="0" rIns="0" bIns="0" rtlCol="0" anchor="t">
            <a:spAutoFit/>
          </a:bodyPr>
          <a:lstStyle/>
          <a:p>
            <a:pPr algn="l">
              <a:lnSpc>
                <a:spcPts val="2674"/>
              </a:lnSpc>
            </a:pPr>
            <a:r>
              <a:rPr lang="en-US" sz="2139" b="1">
                <a:solidFill>
                  <a:srgbClr val="272525"/>
                </a:solidFill>
                <a:latin typeface="Petrona Bold"/>
                <a:ea typeface="Petrona Bold"/>
                <a:cs typeface="Petrona Bold"/>
                <a:sym typeface="Petrona Bold"/>
              </a:rPr>
              <a:t>Advanced Analytics</a:t>
            </a:r>
          </a:p>
        </p:txBody>
      </p:sp>
      <p:sp>
        <p:nvSpPr>
          <p:cNvPr id="51" name="TextBox 51"/>
          <p:cNvSpPr txBox="1"/>
          <p:nvPr/>
        </p:nvSpPr>
        <p:spPr>
          <a:xfrm>
            <a:off x="10053647" y="6173232"/>
            <a:ext cx="7433978" cy="601074"/>
          </a:xfrm>
          <a:prstGeom prst="rect">
            <a:avLst/>
          </a:prstGeom>
        </p:spPr>
        <p:txBody>
          <a:bodyPr lIns="0" tIns="0" rIns="0" bIns="0" rtlCol="0" anchor="t">
            <a:spAutoFit/>
          </a:bodyPr>
          <a:lstStyle/>
          <a:p>
            <a:pPr algn="l">
              <a:lnSpc>
                <a:spcPts val="2215"/>
              </a:lnSpc>
            </a:pPr>
            <a:r>
              <a:rPr lang="en-US" sz="1604">
                <a:solidFill>
                  <a:srgbClr val="272525"/>
                </a:solidFill>
                <a:latin typeface="Inter"/>
                <a:ea typeface="Inter"/>
                <a:cs typeface="Inter"/>
                <a:sym typeface="Inter"/>
              </a:rPr>
              <a:t>Ability to create dynamic measures for SLA Adherence and Customer Retention metrics.</a:t>
            </a:r>
          </a:p>
        </p:txBody>
      </p:sp>
      <p:grpSp>
        <p:nvGrpSpPr>
          <p:cNvPr id="52" name="Group 52"/>
          <p:cNvGrpSpPr/>
          <p:nvPr/>
        </p:nvGrpSpPr>
        <p:grpSpPr>
          <a:xfrm>
            <a:off x="9740509" y="7137495"/>
            <a:ext cx="7990395" cy="1534797"/>
            <a:chOff x="0" y="0"/>
            <a:chExt cx="8714181" cy="1673822"/>
          </a:xfrm>
        </p:grpSpPr>
        <p:sp>
          <p:nvSpPr>
            <p:cNvPr id="53" name="Freeform 53"/>
            <p:cNvSpPr/>
            <p:nvPr/>
          </p:nvSpPr>
          <p:spPr>
            <a:xfrm>
              <a:off x="12700" y="12700"/>
              <a:ext cx="8688832" cy="1648460"/>
            </a:xfrm>
            <a:custGeom>
              <a:avLst/>
              <a:gdLst/>
              <a:ahLst/>
              <a:cxnLst/>
              <a:rect l="l" t="t" r="r" b="b"/>
              <a:pathLst>
                <a:path w="8688832" h="1648460">
                  <a:moveTo>
                    <a:pt x="0" y="121920"/>
                  </a:moveTo>
                  <a:cubicBezTo>
                    <a:pt x="0" y="54610"/>
                    <a:pt x="55245" y="0"/>
                    <a:pt x="123444" y="0"/>
                  </a:cubicBezTo>
                  <a:lnTo>
                    <a:pt x="8565388" y="0"/>
                  </a:lnTo>
                  <a:cubicBezTo>
                    <a:pt x="8633587" y="0"/>
                    <a:pt x="8688832" y="54610"/>
                    <a:pt x="8688832" y="121920"/>
                  </a:cubicBezTo>
                  <a:lnTo>
                    <a:pt x="8688832" y="1526540"/>
                  </a:lnTo>
                  <a:cubicBezTo>
                    <a:pt x="8688832" y="1593850"/>
                    <a:pt x="8633587" y="1648460"/>
                    <a:pt x="8565388" y="1648460"/>
                  </a:cubicBezTo>
                  <a:lnTo>
                    <a:pt x="123444" y="1648460"/>
                  </a:lnTo>
                  <a:cubicBezTo>
                    <a:pt x="55245" y="1648460"/>
                    <a:pt x="0" y="1593850"/>
                    <a:pt x="0" y="1526540"/>
                  </a:cubicBezTo>
                  <a:close/>
                </a:path>
              </a:pathLst>
            </a:custGeom>
            <a:solidFill>
              <a:srgbClr val="FFFFFF">
                <a:alpha val="90196"/>
              </a:srgbClr>
            </a:solidFill>
          </p:spPr>
          <p:txBody>
            <a:bodyPr/>
            <a:lstStyle/>
            <a:p>
              <a:endParaRPr lang="en-IN"/>
            </a:p>
          </p:txBody>
        </p:sp>
        <p:sp>
          <p:nvSpPr>
            <p:cNvPr id="54" name="Freeform 54"/>
            <p:cNvSpPr/>
            <p:nvPr/>
          </p:nvSpPr>
          <p:spPr>
            <a:xfrm>
              <a:off x="0" y="0"/>
              <a:ext cx="8714232" cy="1673860"/>
            </a:xfrm>
            <a:custGeom>
              <a:avLst/>
              <a:gdLst/>
              <a:ahLst/>
              <a:cxnLst/>
              <a:rect l="l" t="t" r="r" b="b"/>
              <a:pathLst>
                <a:path w="8714232" h="1673860">
                  <a:moveTo>
                    <a:pt x="0" y="134620"/>
                  </a:moveTo>
                  <a:cubicBezTo>
                    <a:pt x="0" y="60071"/>
                    <a:pt x="61087" y="0"/>
                    <a:pt x="136144" y="0"/>
                  </a:cubicBezTo>
                  <a:lnTo>
                    <a:pt x="8578088" y="0"/>
                  </a:lnTo>
                  <a:lnTo>
                    <a:pt x="8578088" y="12700"/>
                  </a:lnTo>
                  <a:lnTo>
                    <a:pt x="8578088" y="0"/>
                  </a:lnTo>
                  <a:cubicBezTo>
                    <a:pt x="8653145" y="0"/>
                    <a:pt x="8714232" y="60071"/>
                    <a:pt x="8714232" y="134620"/>
                  </a:cubicBezTo>
                  <a:lnTo>
                    <a:pt x="8701532" y="134620"/>
                  </a:lnTo>
                  <a:lnTo>
                    <a:pt x="8714232" y="134620"/>
                  </a:lnTo>
                  <a:lnTo>
                    <a:pt x="8714232" y="1539240"/>
                  </a:lnTo>
                  <a:lnTo>
                    <a:pt x="8701532" y="1539240"/>
                  </a:lnTo>
                  <a:lnTo>
                    <a:pt x="8714232" y="1539240"/>
                  </a:lnTo>
                  <a:cubicBezTo>
                    <a:pt x="8714232" y="1613789"/>
                    <a:pt x="8653145" y="1673860"/>
                    <a:pt x="8578088" y="1673860"/>
                  </a:cubicBezTo>
                  <a:lnTo>
                    <a:pt x="8578088" y="1661160"/>
                  </a:lnTo>
                  <a:lnTo>
                    <a:pt x="8578088" y="1673860"/>
                  </a:lnTo>
                  <a:lnTo>
                    <a:pt x="136144" y="1673860"/>
                  </a:lnTo>
                  <a:lnTo>
                    <a:pt x="136144" y="1661160"/>
                  </a:lnTo>
                  <a:lnTo>
                    <a:pt x="136144" y="1673860"/>
                  </a:lnTo>
                  <a:cubicBezTo>
                    <a:pt x="61087" y="1673860"/>
                    <a:pt x="0" y="1613662"/>
                    <a:pt x="0" y="1539240"/>
                  </a:cubicBezTo>
                  <a:lnTo>
                    <a:pt x="0" y="134620"/>
                  </a:lnTo>
                  <a:lnTo>
                    <a:pt x="12700" y="134620"/>
                  </a:lnTo>
                  <a:lnTo>
                    <a:pt x="0" y="134620"/>
                  </a:lnTo>
                  <a:moveTo>
                    <a:pt x="25400" y="134620"/>
                  </a:moveTo>
                  <a:lnTo>
                    <a:pt x="25400" y="1539240"/>
                  </a:lnTo>
                  <a:lnTo>
                    <a:pt x="12700" y="1539240"/>
                  </a:lnTo>
                  <a:lnTo>
                    <a:pt x="25400" y="1539240"/>
                  </a:lnTo>
                  <a:cubicBezTo>
                    <a:pt x="25400" y="1599438"/>
                    <a:pt x="74803" y="1648460"/>
                    <a:pt x="136144" y="1648460"/>
                  </a:cubicBezTo>
                  <a:lnTo>
                    <a:pt x="8578088" y="1648460"/>
                  </a:lnTo>
                  <a:cubicBezTo>
                    <a:pt x="8639429" y="1648460"/>
                    <a:pt x="8688832" y="1599438"/>
                    <a:pt x="8688832" y="1539240"/>
                  </a:cubicBezTo>
                  <a:lnTo>
                    <a:pt x="8688832" y="134620"/>
                  </a:lnTo>
                  <a:cubicBezTo>
                    <a:pt x="8688832" y="74422"/>
                    <a:pt x="8639429" y="25400"/>
                    <a:pt x="8578088" y="25400"/>
                  </a:cubicBezTo>
                  <a:lnTo>
                    <a:pt x="136144" y="25400"/>
                  </a:lnTo>
                  <a:lnTo>
                    <a:pt x="136144" y="12700"/>
                  </a:lnTo>
                  <a:lnTo>
                    <a:pt x="136144" y="25400"/>
                  </a:lnTo>
                  <a:cubicBezTo>
                    <a:pt x="74803" y="25400"/>
                    <a:pt x="25400" y="74422"/>
                    <a:pt x="25400" y="134620"/>
                  </a:cubicBezTo>
                  <a:close/>
                </a:path>
              </a:pathLst>
            </a:custGeom>
            <a:solidFill>
              <a:srgbClr val="B2D4E5"/>
            </a:solidFill>
          </p:spPr>
          <p:txBody>
            <a:bodyPr/>
            <a:lstStyle/>
            <a:p>
              <a:endParaRPr lang="en-IN"/>
            </a:p>
          </p:txBody>
        </p:sp>
      </p:grpSp>
      <p:grpSp>
        <p:nvGrpSpPr>
          <p:cNvPr id="55" name="Group 55"/>
          <p:cNvGrpSpPr/>
          <p:nvPr/>
        </p:nvGrpSpPr>
        <p:grpSpPr>
          <a:xfrm>
            <a:off x="9728864" y="7149140"/>
            <a:ext cx="93161" cy="1511507"/>
            <a:chOff x="0" y="0"/>
            <a:chExt cx="101600" cy="1648422"/>
          </a:xfrm>
        </p:grpSpPr>
        <p:sp>
          <p:nvSpPr>
            <p:cNvPr id="56" name="Freeform 56"/>
            <p:cNvSpPr/>
            <p:nvPr/>
          </p:nvSpPr>
          <p:spPr>
            <a:xfrm>
              <a:off x="0" y="0"/>
              <a:ext cx="101600" cy="1648460"/>
            </a:xfrm>
            <a:custGeom>
              <a:avLst/>
              <a:gdLst/>
              <a:ahLst/>
              <a:cxnLst/>
              <a:rect l="l" t="t" r="r" b="b"/>
              <a:pathLst>
                <a:path w="101600" h="1648460">
                  <a:moveTo>
                    <a:pt x="0" y="50800"/>
                  </a:moveTo>
                  <a:cubicBezTo>
                    <a:pt x="0" y="22733"/>
                    <a:pt x="22733" y="0"/>
                    <a:pt x="50800" y="0"/>
                  </a:cubicBezTo>
                  <a:cubicBezTo>
                    <a:pt x="78867" y="0"/>
                    <a:pt x="101600" y="22733"/>
                    <a:pt x="101600" y="50800"/>
                  </a:cubicBezTo>
                  <a:lnTo>
                    <a:pt x="101600" y="1597660"/>
                  </a:lnTo>
                  <a:cubicBezTo>
                    <a:pt x="101600" y="1625727"/>
                    <a:pt x="78867" y="1648460"/>
                    <a:pt x="50800" y="1648460"/>
                  </a:cubicBezTo>
                  <a:cubicBezTo>
                    <a:pt x="22733" y="1648460"/>
                    <a:pt x="0" y="1625727"/>
                    <a:pt x="0" y="1597660"/>
                  </a:cubicBezTo>
                  <a:close/>
                </a:path>
              </a:pathLst>
            </a:custGeom>
            <a:solidFill>
              <a:srgbClr val="003060"/>
            </a:solidFill>
          </p:spPr>
          <p:txBody>
            <a:bodyPr/>
            <a:lstStyle/>
            <a:p>
              <a:endParaRPr lang="en-IN"/>
            </a:p>
          </p:txBody>
        </p:sp>
      </p:grpSp>
      <p:sp>
        <p:nvSpPr>
          <p:cNvPr id="57" name="TextBox 57"/>
          <p:cNvSpPr txBox="1"/>
          <p:nvPr/>
        </p:nvSpPr>
        <p:spPr>
          <a:xfrm>
            <a:off x="10053647" y="7361712"/>
            <a:ext cx="2978831" cy="343174"/>
          </a:xfrm>
          <a:prstGeom prst="rect">
            <a:avLst/>
          </a:prstGeom>
        </p:spPr>
        <p:txBody>
          <a:bodyPr lIns="0" tIns="0" rIns="0" bIns="0" rtlCol="0" anchor="t">
            <a:spAutoFit/>
          </a:bodyPr>
          <a:lstStyle/>
          <a:p>
            <a:pPr algn="l">
              <a:lnSpc>
                <a:spcPts val="2674"/>
              </a:lnSpc>
            </a:pPr>
            <a:r>
              <a:rPr lang="en-US" sz="2139" b="1">
                <a:solidFill>
                  <a:srgbClr val="272525"/>
                </a:solidFill>
                <a:latin typeface="Petrona Bold"/>
                <a:ea typeface="Petrona Bold"/>
                <a:cs typeface="Petrona Bold"/>
                <a:sym typeface="Petrona Bold"/>
              </a:rPr>
              <a:t>Soft Skills Development</a:t>
            </a:r>
          </a:p>
        </p:txBody>
      </p:sp>
      <p:sp>
        <p:nvSpPr>
          <p:cNvPr id="58" name="TextBox 58"/>
          <p:cNvSpPr txBox="1"/>
          <p:nvPr/>
        </p:nvSpPr>
        <p:spPr>
          <a:xfrm>
            <a:off x="10053647" y="7827939"/>
            <a:ext cx="7433978" cy="560191"/>
          </a:xfrm>
          <a:prstGeom prst="rect">
            <a:avLst/>
          </a:prstGeom>
        </p:spPr>
        <p:txBody>
          <a:bodyPr lIns="0" tIns="0" rIns="0" bIns="0" rtlCol="0" anchor="t">
            <a:spAutoFit/>
          </a:bodyPr>
          <a:lstStyle/>
          <a:p>
            <a:pPr algn="l">
              <a:lnSpc>
                <a:spcPts val="2215"/>
              </a:lnSpc>
            </a:pPr>
            <a:r>
              <a:rPr lang="en-US" sz="1604">
                <a:solidFill>
                  <a:srgbClr val="272525"/>
                </a:solidFill>
                <a:latin typeface="Inter"/>
                <a:ea typeface="Inter"/>
                <a:cs typeface="Inter"/>
                <a:sym typeface="Inter"/>
              </a:rPr>
              <a:t>Developed critical Data Storytelling abilities to present complex insights effectively to stakeholders and drive action.</a:t>
            </a:r>
          </a:p>
        </p:txBody>
      </p:sp>
      <p:sp>
        <p:nvSpPr>
          <p:cNvPr id="59" name="Freeform 59"/>
          <p:cNvSpPr/>
          <p:nvPr/>
        </p:nvSpPr>
        <p:spPr>
          <a:xfrm>
            <a:off x="1413677" y="171362"/>
            <a:ext cx="1391418" cy="857338"/>
          </a:xfrm>
          <a:custGeom>
            <a:avLst/>
            <a:gdLst/>
            <a:ahLst/>
            <a:cxnLst/>
            <a:rect l="l" t="t" r="r" b="b"/>
            <a:pathLst>
              <a:path w="1391418" h="857338">
                <a:moveTo>
                  <a:pt x="0" y="0"/>
                </a:moveTo>
                <a:lnTo>
                  <a:pt x="1391418" y="0"/>
                </a:lnTo>
                <a:lnTo>
                  <a:pt x="1391418" y="857338"/>
                </a:lnTo>
                <a:lnTo>
                  <a:pt x="0" y="857338"/>
                </a:lnTo>
                <a:lnTo>
                  <a:pt x="0" y="0"/>
                </a:lnTo>
                <a:close/>
              </a:path>
            </a:pathLst>
          </a:custGeom>
          <a:blipFill>
            <a:blip r:embed="rId11"/>
            <a:stretch>
              <a:fillRect/>
            </a:stretch>
          </a:blipFill>
        </p:spPr>
        <p:txBody>
          <a:bodyPr/>
          <a:lstStyle/>
          <a:p>
            <a:endParaRPr lang="en-IN"/>
          </a:p>
        </p:txBody>
      </p:sp>
      <p:sp>
        <p:nvSpPr>
          <p:cNvPr id="60" name="TextBox 60"/>
          <p:cNvSpPr txBox="1"/>
          <p:nvPr/>
        </p:nvSpPr>
        <p:spPr>
          <a:xfrm>
            <a:off x="0" y="8710392"/>
            <a:ext cx="1550339" cy="1566544"/>
          </a:xfrm>
          <a:prstGeom prst="rect">
            <a:avLst/>
          </a:prstGeom>
        </p:spPr>
        <p:txBody>
          <a:bodyPr wrap="square" lIns="0" tIns="0" rIns="0" bIns="0" rtlCol="0" anchor="t">
            <a:spAutoFit/>
          </a:bodyPr>
          <a:lstStyle/>
          <a:p>
            <a:pPr algn="ctr">
              <a:lnSpc>
                <a:spcPts val="12880"/>
              </a:lnSpc>
            </a:pPr>
            <a:r>
              <a:rPr lang="en-US" sz="9200" dirty="0">
                <a:solidFill>
                  <a:srgbClr val="003060"/>
                </a:solidFill>
                <a:latin typeface="Algerian" panose="04020705040A02060702" pitchFamily="82" charset="0"/>
                <a:ea typeface="Canva Sans Bold"/>
                <a:cs typeface="Canva Sans Bold"/>
                <a:sym typeface="Canva Sans Bold"/>
              </a:rPr>
              <a:t>07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a:p>
        </p:txBody>
      </p:sp>
      <p:sp>
        <p:nvSpPr>
          <p:cNvPr id="3" name="TextBox 3"/>
          <p:cNvSpPr txBox="1"/>
          <p:nvPr/>
        </p:nvSpPr>
        <p:spPr>
          <a:xfrm>
            <a:off x="1028700" y="2492210"/>
            <a:ext cx="7279584" cy="538868"/>
          </a:xfrm>
          <a:prstGeom prst="rect">
            <a:avLst/>
          </a:prstGeom>
        </p:spPr>
        <p:txBody>
          <a:bodyPr lIns="0" tIns="0" rIns="0" bIns="0" rtlCol="0" anchor="t">
            <a:spAutoFit/>
          </a:bodyPr>
          <a:lstStyle/>
          <a:p>
            <a:pPr algn="l">
              <a:lnSpc>
                <a:spcPts val="3977"/>
              </a:lnSpc>
            </a:pPr>
            <a:r>
              <a:rPr lang="en-US" sz="4100" b="1">
                <a:solidFill>
                  <a:srgbClr val="003060"/>
                </a:solidFill>
                <a:latin typeface="Garet Bold"/>
                <a:ea typeface="Garet Bold"/>
                <a:cs typeface="Garet Bold"/>
                <a:sym typeface="Garet Bold"/>
              </a:rPr>
              <a:t>KEY BUSINESS INSIGHTS:</a:t>
            </a:r>
          </a:p>
        </p:txBody>
      </p:sp>
      <p:grpSp>
        <p:nvGrpSpPr>
          <p:cNvPr id="4" name="Group 4"/>
          <p:cNvGrpSpPr/>
          <p:nvPr/>
        </p:nvGrpSpPr>
        <p:grpSpPr>
          <a:xfrm>
            <a:off x="0" y="9258301"/>
            <a:ext cx="9499397" cy="1028700"/>
            <a:chOff x="0" y="0"/>
            <a:chExt cx="2501899" cy="346311"/>
          </a:xfrm>
        </p:grpSpPr>
        <p:sp>
          <p:nvSpPr>
            <p:cNvPr id="5" name="Freeform 5"/>
            <p:cNvSpPr/>
            <p:nvPr/>
          </p:nvSpPr>
          <p:spPr>
            <a:xfrm>
              <a:off x="0" y="0"/>
              <a:ext cx="2501899" cy="346311"/>
            </a:xfrm>
            <a:prstGeom prst="rect">
              <a:avLst/>
            </a:prstGeom>
            <a:gradFill rotWithShape="1">
              <a:gsLst>
                <a:gs pos="0">
                  <a:srgbClr val="003060">
                    <a:alpha val="0"/>
                  </a:srgbClr>
                </a:gs>
                <a:gs pos="100000">
                  <a:srgbClr val="003060">
                    <a:alpha val="100000"/>
                  </a:srgbClr>
                </a:gs>
              </a:gsLst>
              <a:lin ang="5400000"/>
            </a:gradFill>
          </p:spPr>
          <p:txBody>
            <a:bodyPr/>
            <a:lstStyle/>
            <a:p>
              <a:endParaRPr lang="en-IN"/>
            </a:p>
          </p:txBody>
        </p:sp>
        <p:sp>
          <p:nvSpPr>
            <p:cNvPr id="6" name="TextBox 6"/>
            <p:cNvSpPr txBox="1"/>
            <p:nvPr/>
          </p:nvSpPr>
          <p:spPr>
            <a:xfrm>
              <a:off x="0" y="-57150"/>
              <a:ext cx="2501899" cy="403461"/>
            </a:xfrm>
            <a:prstGeom prst="rect">
              <a:avLst/>
            </a:prstGeom>
          </p:spPr>
          <p:txBody>
            <a:bodyPr lIns="50800" tIns="50800" rIns="50800" bIns="50800" rtlCol="0" anchor="ctr"/>
            <a:lstStyle/>
            <a:p>
              <a:pPr algn="ctr">
                <a:lnSpc>
                  <a:spcPts val="3500"/>
                </a:lnSpc>
              </a:pPr>
              <a:endParaRPr/>
            </a:p>
          </p:txBody>
        </p:sp>
      </p:grpSp>
      <p:grpSp>
        <p:nvGrpSpPr>
          <p:cNvPr id="7" name="Group 7"/>
          <p:cNvGrpSpPr/>
          <p:nvPr/>
        </p:nvGrpSpPr>
        <p:grpSpPr>
          <a:xfrm>
            <a:off x="9499397" y="0"/>
            <a:ext cx="8788603" cy="1028700"/>
            <a:chOff x="0" y="0"/>
            <a:chExt cx="2414130" cy="298172"/>
          </a:xfrm>
        </p:grpSpPr>
        <p:sp>
          <p:nvSpPr>
            <p:cNvPr id="8" name="Freeform 8"/>
            <p:cNvSpPr/>
            <p:nvPr/>
          </p:nvSpPr>
          <p:spPr>
            <a:xfrm>
              <a:off x="0" y="0"/>
              <a:ext cx="2414130" cy="298172"/>
            </a:xfrm>
            <a:prstGeom prst="rect">
              <a:avLst/>
            </a:prstGeom>
            <a:gradFill rotWithShape="1">
              <a:gsLst>
                <a:gs pos="0">
                  <a:srgbClr val="003060">
                    <a:alpha val="100000"/>
                  </a:srgbClr>
                </a:gs>
                <a:gs pos="100000">
                  <a:srgbClr val="003060">
                    <a:alpha val="0"/>
                  </a:srgbClr>
                </a:gs>
              </a:gsLst>
              <a:lin ang="5400000"/>
            </a:gradFill>
          </p:spPr>
          <p:txBody>
            <a:bodyPr/>
            <a:lstStyle/>
            <a:p>
              <a:endParaRPr lang="en-IN"/>
            </a:p>
          </p:txBody>
        </p:sp>
        <p:sp>
          <p:nvSpPr>
            <p:cNvPr id="9" name="TextBox 9"/>
            <p:cNvSpPr txBox="1"/>
            <p:nvPr/>
          </p:nvSpPr>
          <p:spPr>
            <a:xfrm>
              <a:off x="0" y="-57150"/>
              <a:ext cx="2414130" cy="355322"/>
            </a:xfrm>
            <a:prstGeom prst="rect">
              <a:avLst/>
            </a:prstGeom>
          </p:spPr>
          <p:txBody>
            <a:bodyPr lIns="50800" tIns="50800" rIns="50800" bIns="50800" rtlCol="0" anchor="ctr"/>
            <a:lstStyle/>
            <a:p>
              <a:pPr algn="ctr">
                <a:lnSpc>
                  <a:spcPts val="3500"/>
                </a:lnSpc>
              </a:pPr>
              <a:endParaRPr/>
            </a:p>
          </p:txBody>
        </p:sp>
      </p:grpSp>
      <p:sp>
        <p:nvSpPr>
          <p:cNvPr id="10" name="Freeform 10"/>
          <p:cNvSpPr/>
          <p:nvPr/>
        </p:nvSpPr>
        <p:spPr>
          <a:xfrm flipH="1">
            <a:off x="16414333" y="1315081"/>
            <a:ext cx="1689934" cy="805023"/>
          </a:xfrm>
          <a:custGeom>
            <a:avLst/>
            <a:gdLst/>
            <a:ahLst/>
            <a:cxnLst/>
            <a:rect l="l" t="t" r="r" b="b"/>
            <a:pathLst>
              <a:path w="1689934" h="805023">
                <a:moveTo>
                  <a:pt x="1689934" y="0"/>
                </a:moveTo>
                <a:lnTo>
                  <a:pt x="0" y="0"/>
                </a:lnTo>
                <a:lnTo>
                  <a:pt x="0" y="805023"/>
                </a:lnTo>
                <a:lnTo>
                  <a:pt x="1689934" y="805023"/>
                </a:lnTo>
                <a:lnTo>
                  <a:pt x="16899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1" name="Freeform 11"/>
          <p:cNvSpPr/>
          <p:nvPr/>
        </p:nvSpPr>
        <p:spPr>
          <a:xfrm>
            <a:off x="1413677" y="171362"/>
            <a:ext cx="1391418" cy="857338"/>
          </a:xfrm>
          <a:custGeom>
            <a:avLst/>
            <a:gdLst/>
            <a:ahLst/>
            <a:cxnLst/>
            <a:rect l="l" t="t" r="r" b="b"/>
            <a:pathLst>
              <a:path w="1391418" h="857338">
                <a:moveTo>
                  <a:pt x="0" y="0"/>
                </a:moveTo>
                <a:lnTo>
                  <a:pt x="1391418" y="0"/>
                </a:lnTo>
                <a:lnTo>
                  <a:pt x="1391418" y="857338"/>
                </a:lnTo>
                <a:lnTo>
                  <a:pt x="0" y="857338"/>
                </a:lnTo>
                <a:lnTo>
                  <a:pt x="0" y="0"/>
                </a:lnTo>
                <a:close/>
              </a:path>
            </a:pathLst>
          </a:custGeom>
          <a:blipFill>
            <a:blip r:embed="rId5"/>
            <a:stretch>
              <a:fillRect/>
            </a:stretch>
          </a:blipFill>
        </p:spPr>
        <p:txBody>
          <a:bodyPr/>
          <a:lstStyle/>
          <a:p>
            <a:endParaRPr lang="en-IN"/>
          </a:p>
        </p:txBody>
      </p:sp>
      <p:sp>
        <p:nvSpPr>
          <p:cNvPr id="12" name="TextBox 12"/>
          <p:cNvSpPr txBox="1"/>
          <p:nvPr/>
        </p:nvSpPr>
        <p:spPr>
          <a:xfrm>
            <a:off x="9499397" y="2492210"/>
            <a:ext cx="7279584" cy="538868"/>
          </a:xfrm>
          <a:prstGeom prst="rect">
            <a:avLst/>
          </a:prstGeom>
        </p:spPr>
        <p:txBody>
          <a:bodyPr lIns="0" tIns="0" rIns="0" bIns="0" rtlCol="0" anchor="t">
            <a:spAutoFit/>
          </a:bodyPr>
          <a:lstStyle/>
          <a:p>
            <a:pPr algn="l">
              <a:lnSpc>
                <a:spcPts val="3977"/>
              </a:lnSpc>
            </a:pPr>
            <a:r>
              <a:rPr lang="en-US" sz="4100" b="1">
                <a:solidFill>
                  <a:srgbClr val="003060"/>
                </a:solidFill>
                <a:latin typeface="Garet Bold"/>
                <a:ea typeface="Garet Bold"/>
                <a:cs typeface="Garet Bold"/>
                <a:sym typeface="Garet Bold"/>
              </a:rPr>
              <a:t>FUTURE ENHANCEMENTS:</a:t>
            </a:r>
          </a:p>
        </p:txBody>
      </p:sp>
      <p:sp>
        <p:nvSpPr>
          <p:cNvPr id="13" name="TextBox 13"/>
          <p:cNvSpPr txBox="1"/>
          <p:nvPr/>
        </p:nvSpPr>
        <p:spPr>
          <a:xfrm>
            <a:off x="992238" y="3220345"/>
            <a:ext cx="7805890" cy="4443413"/>
          </a:xfrm>
          <a:prstGeom prst="rect">
            <a:avLst/>
          </a:prstGeom>
        </p:spPr>
        <p:txBody>
          <a:bodyPr lIns="0" tIns="0" rIns="0" bIns="0" rtlCol="0" anchor="t">
            <a:spAutoFit/>
          </a:bodyPr>
          <a:lstStyle/>
          <a:p>
            <a:pPr marL="329902" lvl="1" indent="-164951" algn="just">
              <a:lnSpc>
                <a:spcPts val="3562"/>
              </a:lnSpc>
              <a:buFont typeface="Arial"/>
              <a:buChar char="•"/>
            </a:pPr>
            <a:r>
              <a:rPr lang="en-US" sz="2187" b="1">
                <a:solidFill>
                  <a:srgbClr val="000000"/>
                </a:solidFill>
                <a:latin typeface="Inter Bold"/>
                <a:ea typeface="Inter Bold"/>
                <a:cs typeface="Inter Bold"/>
                <a:sym typeface="Inter Bold"/>
              </a:rPr>
              <a:t>Logistics is the Bottleneck:</a:t>
            </a:r>
            <a:r>
              <a:rPr lang="en-US" sz="2187">
                <a:solidFill>
                  <a:srgbClr val="000000"/>
                </a:solidFill>
                <a:latin typeface="Inter"/>
                <a:ea typeface="Inter"/>
                <a:cs typeface="Inter"/>
                <a:sym typeface="Inter"/>
              </a:rPr>
              <a:t> The 39% On-Time Delivery Rate is a critical operational failure. Immediate fleet expansion is required in Hyderabad and Mumbai to stop customer churn.</a:t>
            </a:r>
          </a:p>
          <a:p>
            <a:pPr marL="329902" lvl="1" indent="-164951" algn="just">
              <a:lnSpc>
                <a:spcPts val="3562"/>
              </a:lnSpc>
              <a:buFont typeface="Arial"/>
              <a:buChar char="•"/>
            </a:pPr>
            <a:r>
              <a:rPr lang="en-US" sz="2187" b="1">
                <a:solidFill>
                  <a:srgbClr val="000000"/>
                </a:solidFill>
                <a:latin typeface="Inter Bold"/>
                <a:ea typeface="Inter Bold"/>
                <a:cs typeface="Inter Bold"/>
                <a:sym typeface="Inter Bold"/>
              </a:rPr>
              <a:t>The "Organic" Engine:</a:t>
            </a:r>
            <a:r>
              <a:rPr lang="en-US" sz="2187">
                <a:solidFill>
                  <a:srgbClr val="000000"/>
                </a:solidFill>
                <a:latin typeface="Inter"/>
                <a:ea typeface="Inter"/>
                <a:cs typeface="Inter"/>
                <a:sym typeface="Inter"/>
              </a:rPr>
              <a:t> Organic users make up 52% of the customer base and show higher retention. Shift marketing to "Retention Rewards" for this loyal segment.</a:t>
            </a:r>
          </a:p>
          <a:p>
            <a:pPr marL="329902" lvl="1" indent="-164951" algn="just">
              <a:lnSpc>
                <a:spcPts val="3562"/>
              </a:lnSpc>
              <a:buFont typeface="Arial"/>
              <a:buChar char="•"/>
            </a:pPr>
            <a:r>
              <a:rPr lang="en-US" sz="2187" b="1">
                <a:solidFill>
                  <a:srgbClr val="000000"/>
                </a:solidFill>
                <a:latin typeface="Inter Bold"/>
                <a:ea typeface="Inter Bold"/>
                <a:cs typeface="Inter Bold"/>
                <a:sym typeface="Inter Bold"/>
              </a:rPr>
              <a:t>The Volume Trap:</a:t>
            </a:r>
            <a:r>
              <a:rPr lang="en-US" sz="2187">
                <a:solidFill>
                  <a:srgbClr val="000000"/>
                </a:solidFill>
                <a:latin typeface="Inter"/>
                <a:ea typeface="Inter"/>
                <a:cs typeface="Inter"/>
                <a:sym typeface="Inter"/>
              </a:rPr>
              <a:t> "Beverages" have low individual profit margins despite high volume. Implement "Combo Meals" to increase Average Order Value (AOV).</a:t>
            </a:r>
          </a:p>
        </p:txBody>
      </p:sp>
      <p:sp>
        <p:nvSpPr>
          <p:cNvPr id="14" name="TextBox 14"/>
          <p:cNvSpPr txBox="1"/>
          <p:nvPr/>
        </p:nvSpPr>
        <p:spPr>
          <a:xfrm>
            <a:off x="9499397" y="3220345"/>
            <a:ext cx="7805890" cy="3995737"/>
          </a:xfrm>
          <a:prstGeom prst="rect">
            <a:avLst/>
          </a:prstGeom>
        </p:spPr>
        <p:txBody>
          <a:bodyPr lIns="0" tIns="0" rIns="0" bIns="0" rtlCol="0" anchor="t">
            <a:spAutoFit/>
          </a:bodyPr>
          <a:lstStyle/>
          <a:p>
            <a:pPr marL="329902" lvl="1" indent="-164951" algn="just">
              <a:lnSpc>
                <a:spcPts val="3562"/>
              </a:lnSpc>
              <a:buFont typeface="Arial"/>
              <a:buChar char="•"/>
            </a:pPr>
            <a:r>
              <a:rPr lang="en-US" sz="2187" b="1" dirty="0">
                <a:solidFill>
                  <a:srgbClr val="272525"/>
                </a:solidFill>
                <a:latin typeface="Inter Bold"/>
                <a:ea typeface="Inter Bold"/>
                <a:cs typeface="Inter Bold"/>
                <a:sym typeface="Inter Bold"/>
              </a:rPr>
              <a:t>Row-Level Security (RLS):</a:t>
            </a:r>
            <a:r>
              <a:rPr lang="en-US" sz="2187" dirty="0">
                <a:solidFill>
                  <a:srgbClr val="272525"/>
                </a:solidFill>
                <a:latin typeface="Inter"/>
                <a:ea typeface="Inter"/>
                <a:cs typeface="Inter"/>
                <a:sym typeface="Inter"/>
              </a:rPr>
              <a:t> Implement security roles to restrict access, allowing Branch Managers to view only their specific City's data.</a:t>
            </a:r>
          </a:p>
          <a:p>
            <a:pPr marL="329902" lvl="1" indent="-164951" algn="just">
              <a:lnSpc>
                <a:spcPts val="3562"/>
              </a:lnSpc>
              <a:buFont typeface="Arial"/>
              <a:buChar char="•"/>
            </a:pPr>
            <a:r>
              <a:rPr lang="en-US" sz="2187" b="1" dirty="0">
                <a:solidFill>
                  <a:srgbClr val="272525"/>
                </a:solidFill>
                <a:latin typeface="Inter Bold"/>
                <a:ea typeface="Inter Bold"/>
                <a:cs typeface="Inter Bold"/>
                <a:sym typeface="Inter Bold"/>
              </a:rPr>
              <a:t>What-If Parameters:</a:t>
            </a:r>
            <a:r>
              <a:rPr lang="en-US" sz="2187" dirty="0">
                <a:solidFill>
                  <a:srgbClr val="272525"/>
                </a:solidFill>
                <a:latin typeface="Inter"/>
                <a:ea typeface="Inter"/>
                <a:cs typeface="Inter"/>
                <a:sym typeface="Inter"/>
              </a:rPr>
              <a:t> Add interactive sliders to simulate business scenarios (e.g., "If we discount Biryani by 10%, how much will Revenue increase?").</a:t>
            </a:r>
          </a:p>
          <a:p>
            <a:pPr marL="329902" lvl="1" indent="-164951" algn="just">
              <a:lnSpc>
                <a:spcPts val="3562"/>
              </a:lnSpc>
              <a:buFont typeface="Arial"/>
              <a:buChar char="•"/>
            </a:pPr>
            <a:r>
              <a:rPr lang="en-US" sz="2187" b="1" dirty="0">
                <a:solidFill>
                  <a:srgbClr val="272525"/>
                </a:solidFill>
                <a:latin typeface="Inter Bold"/>
                <a:ea typeface="Inter Bold"/>
                <a:cs typeface="Inter Bold"/>
                <a:sym typeface="Inter Bold"/>
              </a:rPr>
              <a:t>Mobile Layout Optimisation:</a:t>
            </a:r>
            <a:r>
              <a:rPr lang="en-US" sz="2187" dirty="0">
                <a:solidFill>
                  <a:srgbClr val="272525"/>
                </a:solidFill>
                <a:latin typeface="Inter"/>
                <a:ea typeface="Inter"/>
                <a:cs typeface="Inter"/>
                <a:sym typeface="Inter"/>
              </a:rPr>
              <a:t> Design a specific "Mobile View" of the Logistics Dashboard for Area Managers to monitor live fleet performance on their smartphones.</a:t>
            </a:r>
          </a:p>
        </p:txBody>
      </p:sp>
      <p:sp>
        <p:nvSpPr>
          <p:cNvPr id="15" name="TextBox 15"/>
          <p:cNvSpPr txBox="1"/>
          <p:nvPr/>
        </p:nvSpPr>
        <p:spPr>
          <a:xfrm>
            <a:off x="16598067" y="8724900"/>
            <a:ext cx="1689933" cy="1566544"/>
          </a:xfrm>
          <a:prstGeom prst="rect">
            <a:avLst/>
          </a:prstGeom>
        </p:spPr>
        <p:txBody>
          <a:bodyPr wrap="square" lIns="0" tIns="0" rIns="0" bIns="0" rtlCol="0" anchor="t">
            <a:spAutoFit/>
          </a:bodyPr>
          <a:lstStyle/>
          <a:p>
            <a:pPr algn="ctr">
              <a:lnSpc>
                <a:spcPts val="12880"/>
              </a:lnSpc>
            </a:pPr>
            <a:r>
              <a:rPr lang="en-US" sz="9200" dirty="0">
                <a:solidFill>
                  <a:srgbClr val="003060"/>
                </a:solidFill>
                <a:latin typeface="Algerian" panose="04020705040A02060702" pitchFamily="82" charset="0"/>
                <a:ea typeface="Canva Sans Bold"/>
                <a:cs typeface="Canva Sans Bold"/>
                <a:sym typeface="Canva Sans Bold"/>
              </a:rPr>
              <a:t>08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210</TotalTime>
  <Words>1156</Words>
  <Application>Microsoft Office PowerPoint</Application>
  <PresentationFormat>Custom</PresentationFormat>
  <Paragraphs>108</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Garet</vt:lpstr>
      <vt:lpstr>Garet Bold</vt:lpstr>
      <vt:lpstr>Petrona Bold</vt:lpstr>
      <vt:lpstr>Arial</vt:lpstr>
      <vt:lpstr>Inter</vt:lpstr>
      <vt:lpstr>Calibri</vt:lpstr>
      <vt:lpstr>Inter Bold</vt:lpstr>
      <vt:lpstr>Algerian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Blue Corporate Professional Project Plan Presentation</dc:title>
  <dc:creator>GARVIT</dc:creator>
  <cp:lastModifiedBy>Garvit Rajpoot</cp:lastModifiedBy>
  <cp:revision>6</cp:revision>
  <dcterms:created xsi:type="dcterms:W3CDTF">2006-08-16T00:00:00Z</dcterms:created>
  <dcterms:modified xsi:type="dcterms:W3CDTF">2026-02-11T16:20:09Z</dcterms:modified>
  <dc:identifier>DAHAoncb1Oo</dc:identifier>
</cp:coreProperties>
</file>

<file path=docProps/thumbnail.jpeg>
</file>